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 id="2147483675" r:id="rId3"/>
    <p:sldMasterId id="2147483672" r:id="rId4"/>
    <p:sldMasterId id="2147483678" r:id="rId5"/>
  </p:sldMasterIdLst>
  <p:notesMasterIdLst>
    <p:notesMasterId r:id="rId35"/>
  </p:notesMasterIdLst>
  <p:handoutMasterIdLst>
    <p:handoutMasterId r:id="rId36"/>
  </p:handoutMasterIdLst>
  <p:sldIdLst>
    <p:sldId id="262" r:id="rId6"/>
    <p:sldId id="257" r:id="rId7"/>
    <p:sldId id="261" r:id="rId8"/>
    <p:sldId id="267" r:id="rId9"/>
    <p:sldId id="279" r:id="rId10"/>
    <p:sldId id="278" r:id="rId11"/>
    <p:sldId id="260" r:id="rId12"/>
    <p:sldId id="276" r:id="rId13"/>
    <p:sldId id="270" r:id="rId14"/>
    <p:sldId id="281" r:id="rId15"/>
    <p:sldId id="282" r:id="rId16"/>
    <p:sldId id="280" r:id="rId17"/>
    <p:sldId id="259" r:id="rId18"/>
    <p:sldId id="271" r:id="rId19"/>
    <p:sldId id="272" r:id="rId20"/>
    <p:sldId id="273" r:id="rId21"/>
    <p:sldId id="274" r:id="rId22"/>
    <p:sldId id="275" r:id="rId23"/>
    <p:sldId id="283" r:id="rId24"/>
    <p:sldId id="284" r:id="rId25"/>
    <p:sldId id="285" r:id="rId26"/>
    <p:sldId id="263" r:id="rId27"/>
    <p:sldId id="268" r:id="rId28"/>
    <p:sldId id="269" r:id="rId29"/>
    <p:sldId id="264" r:id="rId30"/>
    <p:sldId id="265" r:id="rId31"/>
    <p:sldId id="286" r:id="rId32"/>
    <p:sldId id="287" r:id="rId33"/>
    <p:sldId id="266" r:id="rId34"/>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7ED8"/>
    <a:srgbClr val="000000"/>
    <a:srgbClr val="13784B"/>
    <a:srgbClr val="085694"/>
    <a:srgbClr val="9ED4FC"/>
    <a:srgbClr val="045594"/>
    <a:srgbClr val="6D6E71"/>
    <a:srgbClr val="1C6F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0A9739-7FBE-4838-AB1C-1C934EB3E2A9}" v="120" dt="2025-09-25T15:29:46.0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95" d="100"/>
          <a:sy n="95" d="100"/>
        </p:scale>
        <p:origin x="1118" y="5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1B8D0D7-DADE-4A8C-8087-BBE9B087E1A8}" type="datetimeFigureOut">
              <a:rPr lang="en-US" smtClean="0"/>
              <a:t>10/30/2025</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7C481B1-F8BE-4D7E-9ECF-112D4423F9C7}" type="slidenum">
              <a:rPr lang="en-US" smtClean="0"/>
              <a:t>‹#›</a:t>
            </a:fld>
            <a:endParaRPr lang="en-US"/>
          </a:p>
        </p:txBody>
      </p:sp>
    </p:spTree>
    <p:extLst>
      <p:ext uri="{BB962C8B-B14F-4D97-AF65-F5344CB8AC3E}">
        <p14:creationId xmlns:p14="http://schemas.microsoft.com/office/powerpoint/2010/main" val="41825400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8EE710C4-21D0-47E5-885F-557860E8597F}" type="datetimeFigureOut">
              <a:rPr lang="en-US" smtClean="0"/>
              <a:t>10/30/2025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9270B105-C37A-48A0-84FA-EAD0BF1997AC}" type="slidenum">
              <a:rPr lang="en-US" smtClean="0"/>
              <a:t>‹#›</a:t>
            </a:fld>
            <a:endParaRPr lang="en-US"/>
          </a:p>
        </p:txBody>
      </p:sp>
    </p:spTree>
    <p:extLst>
      <p:ext uri="{BB962C8B-B14F-4D97-AF65-F5344CB8AC3E}">
        <p14:creationId xmlns:p14="http://schemas.microsoft.com/office/powerpoint/2010/main" val="169232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training teaches the OPD PM the basic steps of developing a schedule. It also provides a foundational understanding of the processes to change an approved schedule. </a:t>
            </a:r>
          </a:p>
          <a:p>
            <a:endParaRPr lang="en-US" dirty="0"/>
          </a:p>
          <a:p>
            <a:r>
              <a:rPr lang="en-US" dirty="0"/>
              <a:t>Training Time: 30 minutes</a:t>
            </a:r>
          </a:p>
        </p:txBody>
      </p:sp>
      <p:sp>
        <p:nvSpPr>
          <p:cNvPr id="4" name="Slide Number Placeholder 3"/>
          <p:cNvSpPr>
            <a:spLocks noGrp="1"/>
          </p:cNvSpPr>
          <p:nvPr>
            <p:ph type="sldNum" sz="quarter" idx="5"/>
          </p:nvPr>
        </p:nvSpPr>
        <p:spPr/>
        <p:txBody>
          <a:bodyPr/>
          <a:lstStyle/>
          <a:p>
            <a:fld id="{9270B105-C37A-48A0-84FA-EAD0BF1997AC}" type="slidenum">
              <a:rPr lang="en-US" smtClean="0"/>
              <a:t>1</a:t>
            </a:fld>
            <a:endParaRPr lang="en-US"/>
          </a:p>
        </p:txBody>
      </p:sp>
    </p:spTree>
    <p:extLst>
      <p:ext uri="{BB962C8B-B14F-4D97-AF65-F5344CB8AC3E}">
        <p14:creationId xmlns:p14="http://schemas.microsoft.com/office/powerpoint/2010/main" val="301820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to respond. Answer: False – This is the unapproved schedule. </a:t>
            </a:r>
            <a:r>
              <a:rPr lang="en-US" dirty="0"/>
              <a:t>)</a:t>
            </a:r>
          </a:p>
        </p:txBody>
      </p:sp>
      <p:sp>
        <p:nvSpPr>
          <p:cNvPr id="4" name="Slide Number Placeholder 3"/>
          <p:cNvSpPr>
            <a:spLocks noGrp="1"/>
          </p:cNvSpPr>
          <p:nvPr>
            <p:ph type="sldNum" sz="quarter" idx="5"/>
          </p:nvPr>
        </p:nvSpPr>
        <p:spPr/>
        <p:txBody>
          <a:bodyPr/>
          <a:lstStyle/>
          <a:p>
            <a:fld id="{2FA9EFA0-2D21-4217-8B02-CF3FFF6A2ABC}" type="slidenum">
              <a:rPr lang="en-US" smtClean="0"/>
              <a:t>10</a:t>
            </a:fld>
            <a:endParaRPr lang="en-US"/>
          </a:p>
        </p:txBody>
      </p:sp>
    </p:spTree>
    <p:extLst>
      <p:ext uri="{BB962C8B-B14F-4D97-AF65-F5344CB8AC3E}">
        <p14:creationId xmlns:p14="http://schemas.microsoft.com/office/powerpoint/2010/main" val="23838048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to respond. Answer: False – This is the unapproved schedule. </a:t>
            </a:r>
            <a:r>
              <a:rPr lang="en-US" dirty="0"/>
              <a:t>)</a:t>
            </a:r>
          </a:p>
        </p:txBody>
      </p:sp>
      <p:sp>
        <p:nvSpPr>
          <p:cNvPr id="4" name="Slide Number Placeholder 3"/>
          <p:cNvSpPr>
            <a:spLocks noGrp="1"/>
          </p:cNvSpPr>
          <p:nvPr>
            <p:ph type="sldNum" sz="quarter" idx="5"/>
          </p:nvPr>
        </p:nvSpPr>
        <p:spPr/>
        <p:txBody>
          <a:bodyPr/>
          <a:lstStyle/>
          <a:p>
            <a:fld id="{2FA9EFA0-2D21-4217-8B02-CF3FFF6A2ABC}" type="slidenum">
              <a:rPr lang="en-US" smtClean="0"/>
              <a:t>11</a:t>
            </a:fld>
            <a:endParaRPr lang="en-US"/>
          </a:p>
        </p:txBody>
      </p:sp>
    </p:spTree>
    <p:extLst>
      <p:ext uri="{BB962C8B-B14F-4D97-AF65-F5344CB8AC3E}">
        <p14:creationId xmlns:p14="http://schemas.microsoft.com/office/powerpoint/2010/main" val="796934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to respond. Answer: A</a:t>
            </a:r>
            <a:r>
              <a:rPr lang="en-US" dirty="0"/>
              <a:t>)</a:t>
            </a:r>
          </a:p>
        </p:txBody>
      </p:sp>
      <p:sp>
        <p:nvSpPr>
          <p:cNvPr id="4" name="Slide Number Placeholder 3"/>
          <p:cNvSpPr>
            <a:spLocks noGrp="1"/>
          </p:cNvSpPr>
          <p:nvPr>
            <p:ph type="sldNum" sz="quarter" idx="5"/>
          </p:nvPr>
        </p:nvSpPr>
        <p:spPr/>
        <p:txBody>
          <a:bodyPr/>
          <a:lstStyle/>
          <a:p>
            <a:fld id="{2FA9EFA0-2D21-4217-8B02-CF3FFF6A2ABC}" type="slidenum">
              <a:rPr lang="en-US" smtClean="0"/>
              <a:t>12</a:t>
            </a:fld>
            <a:endParaRPr lang="en-US"/>
          </a:p>
        </p:txBody>
      </p:sp>
    </p:spTree>
    <p:extLst>
      <p:ext uri="{BB962C8B-B14F-4D97-AF65-F5344CB8AC3E}">
        <p14:creationId xmlns:p14="http://schemas.microsoft.com/office/powerpoint/2010/main" val="11697729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Sometimes after a schedule is approved, it must be changed. There are 4 different types of schedule changes: baseline shift, project change request form, schedule modification, and shelf form. </a:t>
            </a:r>
          </a:p>
        </p:txBody>
      </p:sp>
      <p:sp>
        <p:nvSpPr>
          <p:cNvPr id="4" name="Slide Number Placeholder 3"/>
          <p:cNvSpPr>
            <a:spLocks noGrp="1"/>
          </p:cNvSpPr>
          <p:nvPr>
            <p:ph type="sldNum" sz="quarter" idx="5"/>
          </p:nvPr>
        </p:nvSpPr>
        <p:spPr/>
        <p:txBody>
          <a:bodyPr/>
          <a:lstStyle/>
          <a:p>
            <a:fld id="{2FA9EFA0-2D21-4217-8B02-CF3FFF6A2ABC}" type="slidenum">
              <a:rPr lang="en-US" smtClean="0"/>
              <a:t>13</a:t>
            </a:fld>
            <a:endParaRPr lang="en-US"/>
          </a:p>
        </p:txBody>
      </p:sp>
    </p:spTree>
    <p:extLst>
      <p:ext uri="{BB962C8B-B14F-4D97-AF65-F5344CB8AC3E}">
        <p14:creationId xmlns:p14="http://schemas.microsoft.com/office/powerpoint/2010/main" val="13418275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criteria for requesting a baseline shift are: </a:t>
            </a:r>
          </a:p>
          <a:p>
            <a:pPr marL="171450" indent="-171450">
              <a:buFont typeface="Arial" panose="020B0604020202020204" pitchFamily="34" charset="0"/>
              <a:buChar char="•"/>
            </a:pPr>
            <a:r>
              <a:rPr lang="en-US" dirty="0"/>
              <a:t>The schedule is active</a:t>
            </a:r>
          </a:p>
          <a:p>
            <a:pPr marL="171450" indent="-171450">
              <a:buFont typeface="Arial" panose="020B0604020202020204" pitchFamily="34" charset="0"/>
              <a:buChar char="•"/>
            </a:pPr>
            <a:r>
              <a:rPr lang="en-US" dirty="0"/>
              <a:t>The schedule was issued with an anticipated notice to proceed date</a:t>
            </a:r>
          </a:p>
          <a:p>
            <a:pPr marL="171450" indent="-171450">
              <a:buFont typeface="Arial" panose="020B0604020202020204" pitchFamily="34" charset="0"/>
              <a:buChar char="•"/>
            </a:pPr>
            <a:r>
              <a:rPr lang="en-US" dirty="0"/>
              <a:t>This type of schedule changes is only used for the very start of the project and must be related to a late NTP. </a:t>
            </a:r>
          </a:p>
          <a:p>
            <a:endParaRPr lang="en-US" dirty="0"/>
          </a:p>
          <a:p>
            <a:r>
              <a:rPr lang="en-US" dirty="0"/>
              <a:t>A baseline shift is needed if a schedule has been approved with an anticipated NTP date. This means that it was anticipated that the consultant would be under contract and issued notice to proceed by a certain. However, the actual NTP is beyond what was anticipated. If the schedule was followed without the baseline shift, the project would never be able to recover and would always be off the baseline schedule. This type of schedule change keeps the P6 activities and durations for each activity the same but moves the baseline dates to line up with the actual NTP date. </a:t>
            </a:r>
          </a:p>
          <a:p>
            <a:endParaRPr lang="en-US" dirty="0"/>
          </a:p>
          <a:p>
            <a:r>
              <a:rPr lang="en-US" dirty="0"/>
              <a:t>(click 2) The BL shift should be requested as soon as the NTP is known. </a:t>
            </a:r>
          </a:p>
        </p:txBody>
      </p:sp>
      <p:sp>
        <p:nvSpPr>
          <p:cNvPr id="4" name="Slide Number Placeholder 3"/>
          <p:cNvSpPr>
            <a:spLocks noGrp="1"/>
          </p:cNvSpPr>
          <p:nvPr>
            <p:ph type="sldNum" sz="quarter" idx="5"/>
          </p:nvPr>
        </p:nvSpPr>
        <p:spPr/>
        <p:txBody>
          <a:bodyPr/>
          <a:lstStyle/>
          <a:p>
            <a:fld id="{2FA9EFA0-2D21-4217-8B02-CF3FFF6A2ABC}" type="slidenum">
              <a:rPr lang="en-US" smtClean="0"/>
              <a:t>14</a:t>
            </a:fld>
            <a:endParaRPr lang="en-US"/>
          </a:p>
        </p:txBody>
      </p:sp>
    </p:spTree>
    <p:extLst>
      <p:ext uri="{BB962C8B-B14F-4D97-AF65-F5344CB8AC3E}">
        <p14:creationId xmlns:p14="http://schemas.microsoft.com/office/powerpoint/2010/main" val="5373212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the active schedule has a NTP date of March 4, 2024 and a management let date of December 19 2028.</a:t>
            </a:r>
          </a:p>
          <a:p>
            <a:endParaRPr lang="en-US" dirty="0"/>
          </a:p>
          <a:p>
            <a:r>
              <a:rPr lang="en-US" dirty="0"/>
              <a:t>(click 1) The consultant receives NTP on September 6, 2024.</a:t>
            </a:r>
          </a:p>
          <a:p>
            <a:r>
              <a:rPr lang="en-US" dirty="0"/>
              <a:t>(click 2) the anticipated date was 6 months before the actual NTP</a:t>
            </a:r>
          </a:p>
          <a:p>
            <a:r>
              <a:rPr lang="en-US" dirty="0"/>
              <a:t>(click 3) The schedule is shifted to align with the actual NTP date</a:t>
            </a:r>
          </a:p>
          <a:p>
            <a:r>
              <a:rPr lang="en-US" dirty="0"/>
              <a:t>(click 4) This triggers the rest of the schedule to be shifted and the management let date moves to June 19, 2029.</a:t>
            </a:r>
          </a:p>
          <a:p>
            <a:r>
              <a:rPr lang="en-US" dirty="0"/>
              <a:t>(click 5) all P6 activities are given new BL dates that are 6 months later. The old schedule is no longer followed. </a:t>
            </a:r>
          </a:p>
        </p:txBody>
      </p:sp>
      <p:sp>
        <p:nvSpPr>
          <p:cNvPr id="4" name="Slide Number Placeholder 3"/>
          <p:cNvSpPr>
            <a:spLocks noGrp="1"/>
          </p:cNvSpPr>
          <p:nvPr>
            <p:ph type="sldNum" sz="quarter" idx="5"/>
          </p:nvPr>
        </p:nvSpPr>
        <p:spPr/>
        <p:txBody>
          <a:bodyPr/>
          <a:lstStyle/>
          <a:p>
            <a:fld id="{2FA9EFA0-2D21-4217-8B02-CF3FFF6A2ABC}" type="slidenum">
              <a:rPr lang="en-US" smtClean="0"/>
              <a:t>15</a:t>
            </a:fld>
            <a:endParaRPr lang="en-US"/>
          </a:p>
        </p:txBody>
      </p:sp>
    </p:spTree>
    <p:extLst>
      <p:ext uri="{BB962C8B-B14F-4D97-AF65-F5344CB8AC3E}">
        <p14:creationId xmlns:p14="http://schemas.microsoft.com/office/powerpoint/2010/main" val="4224323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 Project Change Request Form must be completed by the PM when the schedule cannot recover for the let date, the ROW Authorization or </a:t>
            </a:r>
            <a:r>
              <a:rPr lang="en-US" dirty="0" err="1"/>
              <a:t>Mgmt</a:t>
            </a:r>
            <a:r>
              <a:rPr lang="en-US" dirty="0"/>
              <a:t> Let Date will change fiscal years, or the schedule is at least 12 months behind baseline. This should be a last resort for the PM to correct the schedule. If properly monitoring the schedule and coordinating with the SMEs, often a schedule can be recovered. </a:t>
            </a:r>
          </a:p>
          <a:p>
            <a:r>
              <a:rPr lang="en-US" dirty="0"/>
              <a:t>(click 2) Once it is determined that a PCRF is required, the PM should submit it as soon as possible. Remember that GDOT must balance the lettings. This means that there is a maximum number of projects allocated to each month for let. The change in the schedule also affects GDOT’s budget for the fiscal year. </a:t>
            </a:r>
          </a:p>
        </p:txBody>
      </p:sp>
      <p:sp>
        <p:nvSpPr>
          <p:cNvPr id="4" name="Slide Number Placeholder 3"/>
          <p:cNvSpPr>
            <a:spLocks noGrp="1"/>
          </p:cNvSpPr>
          <p:nvPr>
            <p:ph type="sldNum" sz="quarter" idx="5"/>
          </p:nvPr>
        </p:nvSpPr>
        <p:spPr/>
        <p:txBody>
          <a:bodyPr/>
          <a:lstStyle/>
          <a:p>
            <a:fld id="{2FA9EFA0-2D21-4217-8B02-CF3FFF6A2ABC}" type="slidenum">
              <a:rPr lang="en-US" smtClean="0"/>
              <a:t>16</a:t>
            </a:fld>
            <a:endParaRPr lang="en-US"/>
          </a:p>
        </p:txBody>
      </p:sp>
    </p:spTree>
    <p:extLst>
      <p:ext uri="{BB962C8B-B14F-4D97-AF65-F5344CB8AC3E}">
        <p14:creationId xmlns:p14="http://schemas.microsoft.com/office/powerpoint/2010/main" val="3580210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schedule modification is related to specific P6 activity or activities. Sometimes a schedule was activated with an activity that no longer applies to the project. In this case, the activity may need to be removed from the schedule. Otherwise, it will push out the schedule because it has not been completed. Other projects may not have included a specific P6 task that was later determined to be needed. In this scenario, the P6 activity must be added to the schedule. </a:t>
            </a:r>
          </a:p>
        </p:txBody>
      </p:sp>
      <p:sp>
        <p:nvSpPr>
          <p:cNvPr id="4" name="Slide Number Placeholder 3"/>
          <p:cNvSpPr>
            <a:spLocks noGrp="1"/>
          </p:cNvSpPr>
          <p:nvPr>
            <p:ph type="sldNum" sz="quarter" idx="5"/>
          </p:nvPr>
        </p:nvSpPr>
        <p:spPr/>
        <p:txBody>
          <a:bodyPr/>
          <a:lstStyle/>
          <a:p>
            <a:fld id="{2FA9EFA0-2D21-4217-8B02-CF3FFF6A2ABC}" type="slidenum">
              <a:rPr lang="en-US" smtClean="0"/>
              <a:t>17</a:t>
            </a:fld>
            <a:endParaRPr lang="en-US"/>
          </a:p>
        </p:txBody>
      </p:sp>
    </p:spTree>
    <p:extLst>
      <p:ext uri="{BB962C8B-B14F-4D97-AF65-F5344CB8AC3E}">
        <p14:creationId xmlns:p14="http://schemas.microsoft.com/office/powerpoint/2010/main" val="41886930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There are times when a project develops to a certain point, but GDOT does not have the funds available for either ROW authorization or  Construction Authorization. In this scenario, the PM would have been notified by GDOT management and the project would need to be placed on the shelf. The idea is that the project is ready for next funding phase to be authorized but be placed on hold until the money is available. </a:t>
            </a:r>
          </a:p>
          <a:p>
            <a:r>
              <a:rPr lang="en-US" dirty="0"/>
              <a:t>(click 2) The project is developed up to the point of the next funding authorization. It has nothing to do with what a consultant may have been scoped to do for the project. </a:t>
            </a:r>
          </a:p>
        </p:txBody>
      </p:sp>
      <p:sp>
        <p:nvSpPr>
          <p:cNvPr id="4" name="Slide Number Placeholder 3"/>
          <p:cNvSpPr>
            <a:spLocks noGrp="1"/>
          </p:cNvSpPr>
          <p:nvPr>
            <p:ph type="sldNum" sz="quarter" idx="5"/>
          </p:nvPr>
        </p:nvSpPr>
        <p:spPr/>
        <p:txBody>
          <a:bodyPr/>
          <a:lstStyle/>
          <a:p>
            <a:fld id="{2FA9EFA0-2D21-4217-8B02-CF3FFF6A2ABC}" type="slidenum">
              <a:rPr lang="en-US" smtClean="0"/>
              <a:t>18</a:t>
            </a:fld>
            <a:endParaRPr lang="en-US"/>
          </a:p>
        </p:txBody>
      </p:sp>
    </p:spTree>
    <p:extLst>
      <p:ext uri="{BB962C8B-B14F-4D97-AF65-F5344CB8AC3E}">
        <p14:creationId xmlns:p14="http://schemas.microsoft.com/office/powerpoint/2010/main" val="33108239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to respond. Answer: A</a:t>
            </a:r>
            <a:r>
              <a:rPr lang="en-US" dirty="0"/>
              <a:t>)</a:t>
            </a:r>
          </a:p>
        </p:txBody>
      </p:sp>
      <p:sp>
        <p:nvSpPr>
          <p:cNvPr id="4" name="Slide Number Placeholder 3"/>
          <p:cNvSpPr>
            <a:spLocks noGrp="1"/>
          </p:cNvSpPr>
          <p:nvPr>
            <p:ph type="sldNum" sz="quarter" idx="5"/>
          </p:nvPr>
        </p:nvSpPr>
        <p:spPr/>
        <p:txBody>
          <a:bodyPr/>
          <a:lstStyle/>
          <a:p>
            <a:fld id="{2FA9EFA0-2D21-4217-8B02-CF3FFF6A2ABC}" type="slidenum">
              <a:rPr lang="en-US" smtClean="0"/>
              <a:t>19</a:t>
            </a:fld>
            <a:endParaRPr lang="en-US"/>
          </a:p>
        </p:txBody>
      </p:sp>
    </p:spTree>
    <p:extLst>
      <p:ext uri="{BB962C8B-B14F-4D97-AF65-F5344CB8AC3E}">
        <p14:creationId xmlns:p14="http://schemas.microsoft.com/office/powerpoint/2010/main" val="1955909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PM will learn what their responsibilities are related to the schedule.</a:t>
            </a:r>
          </a:p>
          <a:p>
            <a:r>
              <a:rPr lang="en-US" dirty="0"/>
              <a:t>(click 2) The PM will understand the basic steps of the schedule development process.</a:t>
            </a:r>
          </a:p>
          <a:p>
            <a:r>
              <a:rPr lang="en-US" dirty="0"/>
              <a:t>(click 3) The PM will understand the 4 types of schedule changes.</a:t>
            </a:r>
          </a:p>
          <a:p>
            <a:r>
              <a:rPr lang="en-US" dirty="0"/>
              <a:t>(click 4) The PM will understand how to access the OPC documents related to the schedule development or modification process. </a:t>
            </a:r>
          </a:p>
        </p:txBody>
      </p:sp>
      <p:sp>
        <p:nvSpPr>
          <p:cNvPr id="4" name="Slide Number Placeholder 3"/>
          <p:cNvSpPr>
            <a:spLocks noGrp="1"/>
          </p:cNvSpPr>
          <p:nvPr>
            <p:ph type="sldNum" sz="quarter" idx="5"/>
          </p:nvPr>
        </p:nvSpPr>
        <p:spPr/>
        <p:txBody>
          <a:bodyPr/>
          <a:lstStyle/>
          <a:p>
            <a:fld id="{2FA9EFA0-2D21-4217-8B02-CF3FFF6A2ABC}" type="slidenum">
              <a:rPr lang="en-US" smtClean="0"/>
              <a:t>2</a:t>
            </a:fld>
            <a:endParaRPr lang="en-US"/>
          </a:p>
        </p:txBody>
      </p:sp>
    </p:spTree>
    <p:extLst>
      <p:ext uri="{BB962C8B-B14F-4D97-AF65-F5344CB8AC3E}">
        <p14:creationId xmlns:p14="http://schemas.microsoft.com/office/powerpoint/2010/main" val="28872058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to respond. Answer: D</a:t>
            </a:r>
            <a:r>
              <a:rPr lang="en-US" dirty="0"/>
              <a:t>)</a:t>
            </a:r>
          </a:p>
        </p:txBody>
      </p:sp>
      <p:sp>
        <p:nvSpPr>
          <p:cNvPr id="4" name="Slide Number Placeholder 3"/>
          <p:cNvSpPr>
            <a:spLocks noGrp="1"/>
          </p:cNvSpPr>
          <p:nvPr>
            <p:ph type="sldNum" sz="quarter" idx="5"/>
          </p:nvPr>
        </p:nvSpPr>
        <p:spPr/>
        <p:txBody>
          <a:bodyPr/>
          <a:lstStyle/>
          <a:p>
            <a:fld id="{2FA9EFA0-2D21-4217-8B02-CF3FFF6A2ABC}" type="slidenum">
              <a:rPr lang="en-US" smtClean="0"/>
              <a:t>20</a:t>
            </a:fld>
            <a:endParaRPr lang="en-US"/>
          </a:p>
        </p:txBody>
      </p:sp>
    </p:spTree>
    <p:extLst>
      <p:ext uri="{BB962C8B-B14F-4D97-AF65-F5344CB8AC3E}">
        <p14:creationId xmlns:p14="http://schemas.microsoft.com/office/powerpoint/2010/main" val="76479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to respond. Answer: True</a:t>
            </a:r>
            <a:r>
              <a:rPr lang="en-US" dirty="0"/>
              <a:t>)</a:t>
            </a:r>
          </a:p>
        </p:txBody>
      </p:sp>
      <p:sp>
        <p:nvSpPr>
          <p:cNvPr id="4" name="Slide Number Placeholder 3"/>
          <p:cNvSpPr>
            <a:spLocks noGrp="1"/>
          </p:cNvSpPr>
          <p:nvPr>
            <p:ph type="sldNum" sz="quarter" idx="5"/>
          </p:nvPr>
        </p:nvSpPr>
        <p:spPr/>
        <p:txBody>
          <a:bodyPr/>
          <a:lstStyle/>
          <a:p>
            <a:fld id="{2FA9EFA0-2D21-4217-8B02-CF3FFF6A2ABC}" type="slidenum">
              <a:rPr lang="en-US" smtClean="0"/>
              <a:t>21</a:t>
            </a:fld>
            <a:endParaRPr lang="en-US"/>
          </a:p>
        </p:txBody>
      </p:sp>
    </p:spTree>
    <p:extLst>
      <p:ext uri="{BB962C8B-B14F-4D97-AF65-F5344CB8AC3E}">
        <p14:creationId xmlns:p14="http://schemas.microsoft.com/office/powerpoint/2010/main" val="9431735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are on the Office of Program Control’s page, you will need to scroll down to the Resources box. </a:t>
            </a:r>
          </a:p>
        </p:txBody>
      </p:sp>
      <p:sp>
        <p:nvSpPr>
          <p:cNvPr id="4" name="Slide Number Placeholder 3"/>
          <p:cNvSpPr>
            <a:spLocks noGrp="1"/>
          </p:cNvSpPr>
          <p:nvPr>
            <p:ph type="sldNum" sz="quarter" idx="5"/>
          </p:nvPr>
        </p:nvSpPr>
        <p:spPr/>
        <p:txBody>
          <a:bodyPr/>
          <a:lstStyle/>
          <a:p>
            <a:fld id="{2FA9EFA0-2D21-4217-8B02-CF3FFF6A2ABC}" type="slidenum">
              <a:rPr lang="en-US" smtClean="0"/>
              <a:t>23</a:t>
            </a:fld>
            <a:endParaRPr lang="en-US"/>
          </a:p>
        </p:txBody>
      </p:sp>
    </p:spTree>
    <p:extLst>
      <p:ext uri="{BB962C8B-B14F-4D97-AF65-F5344CB8AC3E}">
        <p14:creationId xmlns:p14="http://schemas.microsoft.com/office/powerpoint/2010/main" val="34932039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on OPC Team Site. </a:t>
            </a:r>
          </a:p>
        </p:txBody>
      </p:sp>
      <p:sp>
        <p:nvSpPr>
          <p:cNvPr id="4" name="Slide Number Placeholder 3"/>
          <p:cNvSpPr>
            <a:spLocks noGrp="1"/>
          </p:cNvSpPr>
          <p:nvPr>
            <p:ph type="sldNum" sz="quarter" idx="5"/>
          </p:nvPr>
        </p:nvSpPr>
        <p:spPr/>
        <p:txBody>
          <a:bodyPr/>
          <a:lstStyle/>
          <a:p>
            <a:fld id="{2FA9EFA0-2D21-4217-8B02-CF3FFF6A2ABC}" type="slidenum">
              <a:rPr lang="en-US" smtClean="0"/>
              <a:t>24</a:t>
            </a:fld>
            <a:endParaRPr lang="en-US"/>
          </a:p>
        </p:txBody>
      </p:sp>
    </p:spTree>
    <p:extLst>
      <p:ext uri="{BB962C8B-B14F-4D97-AF65-F5344CB8AC3E}">
        <p14:creationId xmlns:p14="http://schemas.microsoft.com/office/powerpoint/2010/main" val="24738620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OPC team site. </a:t>
            </a:r>
          </a:p>
          <a:p>
            <a:r>
              <a:rPr lang="en-US" dirty="0"/>
              <a:t>(click 1) Select the form that you need from the right side of the page. </a:t>
            </a:r>
          </a:p>
        </p:txBody>
      </p:sp>
      <p:sp>
        <p:nvSpPr>
          <p:cNvPr id="4" name="Slide Number Placeholder 3"/>
          <p:cNvSpPr>
            <a:spLocks noGrp="1"/>
          </p:cNvSpPr>
          <p:nvPr>
            <p:ph type="sldNum" sz="quarter" idx="5"/>
          </p:nvPr>
        </p:nvSpPr>
        <p:spPr/>
        <p:txBody>
          <a:bodyPr/>
          <a:lstStyle/>
          <a:p>
            <a:fld id="{2FA9EFA0-2D21-4217-8B02-CF3FFF6A2ABC}" type="slidenum">
              <a:rPr lang="en-US" smtClean="0"/>
              <a:t>25</a:t>
            </a:fld>
            <a:endParaRPr lang="en-US"/>
          </a:p>
        </p:txBody>
      </p:sp>
    </p:spTree>
    <p:extLst>
      <p:ext uri="{BB962C8B-B14F-4D97-AF65-F5344CB8AC3E}">
        <p14:creationId xmlns:p14="http://schemas.microsoft.com/office/powerpoint/2010/main" val="39854730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For specific types of projects, there may be a template available. Check here before requesting a full schedule. </a:t>
            </a:r>
          </a:p>
          <a:p>
            <a:endParaRPr lang="en-US" dirty="0"/>
          </a:p>
          <a:p>
            <a:r>
              <a:rPr lang="en-US" dirty="0"/>
              <a:t>(click 2) For all other projects, you will use the initial schedule request form. </a:t>
            </a:r>
          </a:p>
        </p:txBody>
      </p:sp>
      <p:sp>
        <p:nvSpPr>
          <p:cNvPr id="4" name="Slide Number Placeholder 3"/>
          <p:cNvSpPr>
            <a:spLocks noGrp="1"/>
          </p:cNvSpPr>
          <p:nvPr>
            <p:ph type="sldNum" sz="quarter" idx="5"/>
          </p:nvPr>
        </p:nvSpPr>
        <p:spPr/>
        <p:txBody>
          <a:bodyPr/>
          <a:lstStyle/>
          <a:p>
            <a:fld id="{2FA9EFA0-2D21-4217-8B02-CF3FFF6A2ABC}" type="slidenum">
              <a:rPr lang="en-US" smtClean="0"/>
              <a:t>26</a:t>
            </a:fld>
            <a:endParaRPr lang="en-US"/>
          </a:p>
        </p:txBody>
      </p:sp>
    </p:spTree>
    <p:extLst>
      <p:ext uri="{BB962C8B-B14F-4D97-AF65-F5344CB8AC3E}">
        <p14:creationId xmlns:p14="http://schemas.microsoft.com/office/powerpoint/2010/main" val="31587196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initial schedule request form is a one page document that the PM must fill out. </a:t>
            </a:r>
          </a:p>
        </p:txBody>
      </p:sp>
      <p:sp>
        <p:nvSpPr>
          <p:cNvPr id="4" name="Slide Number Placeholder 3"/>
          <p:cNvSpPr>
            <a:spLocks noGrp="1"/>
          </p:cNvSpPr>
          <p:nvPr>
            <p:ph type="sldNum" sz="quarter" idx="5"/>
          </p:nvPr>
        </p:nvSpPr>
        <p:spPr/>
        <p:txBody>
          <a:bodyPr/>
          <a:lstStyle/>
          <a:p>
            <a:fld id="{2FA9EFA0-2D21-4217-8B02-CF3FFF6A2ABC}" type="slidenum">
              <a:rPr lang="en-US" smtClean="0"/>
              <a:t>27</a:t>
            </a:fld>
            <a:endParaRPr lang="en-US"/>
          </a:p>
        </p:txBody>
      </p:sp>
    </p:spTree>
    <p:extLst>
      <p:ext uri="{BB962C8B-B14F-4D97-AF65-F5344CB8AC3E}">
        <p14:creationId xmlns:p14="http://schemas.microsoft.com/office/powerpoint/2010/main" val="30992757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PM will have to know or research a little about the proposed project to be able to fill out the form. </a:t>
            </a:r>
          </a:p>
        </p:txBody>
      </p:sp>
      <p:sp>
        <p:nvSpPr>
          <p:cNvPr id="4" name="Slide Number Placeholder 3"/>
          <p:cNvSpPr>
            <a:spLocks noGrp="1"/>
          </p:cNvSpPr>
          <p:nvPr>
            <p:ph type="sldNum" sz="quarter" idx="5"/>
          </p:nvPr>
        </p:nvSpPr>
        <p:spPr/>
        <p:txBody>
          <a:bodyPr/>
          <a:lstStyle/>
          <a:p>
            <a:fld id="{2FA9EFA0-2D21-4217-8B02-CF3FFF6A2ABC}" type="slidenum">
              <a:rPr lang="en-US" smtClean="0"/>
              <a:t>28</a:t>
            </a:fld>
            <a:endParaRPr lang="en-US"/>
          </a:p>
        </p:txBody>
      </p:sp>
    </p:spTree>
    <p:extLst>
      <p:ext uri="{BB962C8B-B14F-4D97-AF65-F5344CB8AC3E}">
        <p14:creationId xmlns:p14="http://schemas.microsoft.com/office/powerpoint/2010/main" val="1113329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office of program control (aka OPC) is the owner of GDOT’s scheduling software. GDOT is currently using Primavera P6 for the software. OPD PMs have a license to use the software but do not own it. </a:t>
            </a:r>
          </a:p>
          <a:p>
            <a:r>
              <a:rPr lang="en-US" dirty="0"/>
              <a:t>(click 2) OPC has many other responsibilities but related to schedules, this office works with PMs to ensure that scheduling is followed and understood. </a:t>
            </a:r>
          </a:p>
        </p:txBody>
      </p:sp>
      <p:sp>
        <p:nvSpPr>
          <p:cNvPr id="4" name="Slide Number Placeholder 3"/>
          <p:cNvSpPr>
            <a:spLocks noGrp="1"/>
          </p:cNvSpPr>
          <p:nvPr>
            <p:ph type="sldNum" sz="quarter" idx="5"/>
          </p:nvPr>
        </p:nvSpPr>
        <p:spPr/>
        <p:txBody>
          <a:bodyPr/>
          <a:lstStyle/>
          <a:p>
            <a:fld id="{2FA9EFA0-2D21-4217-8B02-CF3FFF6A2ABC}" type="slidenum">
              <a:rPr lang="en-US" smtClean="0"/>
              <a:t>3</a:t>
            </a:fld>
            <a:endParaRPr lang="en-US"/>
          </a:p>
        </p:txBody>
      </p:sp>
    </p:spTree>
    <p:extLst>
      <p:ext uri="{BB962C8B-B14F-4D97-AF65-F5344CB8AC3E}">
        <p14:creationId xmlns:p14="http://schemas.microsoft.com/office/powerpoint/2010/main" val="1491867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PM is responsible to develop a schedule if one does not exist. </a:t>
            </a:r>
          </a:p>
          <a:p>
            <a:r>
              <a:rPr lang="en-US" dirty="0"/>
              <a:t>(click 2) The PM is to ensure that every project has an active Schedule. This is a PM metric.</a:t>
            </a:r>
          </a:p>
          <a:p>
            <a:r>
              <a:rPr lang="en-US" dirty="0"/>
              <a:t>(click 3) The PM must monitor and continually update the information in the schedule. </a:t>
            </a:r>
          </a:p>
          <a:p>
            <a:r>
              <a:rPr lang="en-US" dirty="0"/>
              <a:t>(click 4) The PM is responsible to request schedule changes if they are needed. </a:t>
            </a:r>
          </a:p>
        </p:txBody>
      </p:sp>
      <p:sp>
        <p:nvSpPr>
          <p:cNvPr id="4" name="Slide Number Placeholder 3"/>
          <p:cNvSpPr>
            <a:spLocks noGrp="1"/>
          </p:cNvSpPr>
          <p:nvPr>
            <p:ph type="sldNum" sz="quarter" idx="5"/>
          </p:nvPr>
        </p:nvSpPr>
        <p:spPr/>
        <p:txBody>
          <a:bodyPr/>
          <a:lstStyle/>
          <a:p>
            <a:fld id="{2FA9EFA0-2D21-4217-8B02-CF3FFF6A2ABC}" type="slidenum">
              <a:rPr lang="en-US" smtClean="0"/>
              <a:t>4</a:t>
            </a:fld>
            <a:endParaRPr lang="en-US"/>
          </a:p>
        </p:txBody>
      </p:sp>
    </p:spTree>
    <p:extLst>
      <p:ext uri="{BB962C8B-B14F-4D97-AF65-F5344CB8AC3E}">
        <p14:creationId xmlns:p14="http://schemas.microsoft.com/office/powerpoint/2010/main" val="709404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to respond. Answer: False – OPC is the owner. OPD is a user with a license from OPC</a:t>
            </a:r>
            <a:r>
              <a:rPr lang="en-US" dirty="0"/>
              <a:t>)</a:t>
            </a:r>
          </a:p>
        </p:txBody>
      </p:sp>
      <p:sp>
        <p:nvSpPr>
          <p:cNvPr id="4" name="Slide Number Placeholder 3"/>
          <p:cNvSpPr>
            <a:spLocks noGrp="1"/>
          </p:cNvSpPr>
          <p:nvPr>
            <p:ph type="sldNum" sz="quarter" idx="5"/>
          </p:nvPr>
        </p:nvSpPr>
        <p:spPr/>
        <p:txBody>
          <a:bodyPr/>
          <a:lstStyle/>
          <a:p>
            <a:fld id="{2FA9EFA0-2D21-4217-8B02-CF3FFF6A2ABC}" type="slidenum">
              <a:rPr lang="en-US" smtClean="0"/>
              <a:t>5</a:t>
            </a:fld>
            <a:endParaRPr lang="en-US"/>
          </a:p>
        </p:txBody>
      </p:sp>
    </p:spTree>
    <p:extLst>
      <p:ext uri="{BB962C8B-B14F-4D97-AF65-F5344CB8AC3E}">
        <p14:creationId xmlns:p14="http://schemas.microsoft.com/office/powerpoint/2010/main" val="1509793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to respond. Answer: C</a:t>
            </a:r>
            <a:r>
              <a:rPr lang="en-US" dirty="0"/>
              <a:t>) Although the others are also PM responsibilities, only active schedule for each project is a metric. </a:t>
            </a:r>
          </a:p>
        </p:txBody>
      </p:sp>
      <p:sp>
        <p:nvSpPr>
          <p:cNvPr id="4" name="Slide Number Placeholder 3"/>
          <p:cNvSpPr>
            <a:spLocks noGrp="1"/>
          </p:cNvSpPr>
          <p:nvPr>
            <p:ph type="sldNum" sz="quarter" idx="5"/>
          </p:nvPr>
        </p:nvSpPr>
        <p:spPr/>
        <p:txBody>
          <a:bodyPr/>
          <a:lstStyle/>
          <a:p>
            <a:fld id="{2FA9EFA0-2D21-4217-8B02-CF3FFF6A2ABC}" type="slidenum">
              <a:rPr lang="en-US" smtClean="0"/>
              <a:t>6</a:t>
            </a:fld>
            <a:endParaRPr lang="en-US"/>
          </a:p>
        </p:txBody>
      </p:sp>
    </p:spTree>
    <p:extLst>
      <p:ext uri="{BB962C8B-B14F-4D97-AF65-F5344CB8AC3E}">
        <p14:creationId xmlns:p14="http://schemas.microsoft.com/office/powerpoint/2010/main" val="36520168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This graphic is an overview of the process for a schedule on a new project. The initial or draft schedule is created. It is presented to the schedule review committee. After it is approved, the schedule is activated. On the next slide, we will look at this process in greater detail. </a:t>
            </a:r>
          </a:p>
        </p:txBody>
      </p:sp>
      <p:sp>
        <p:nvSpPr>
          <p:cNvPr id="4" name="Slide Number Placeholder 3"/>
          <p:cNvSpPr>
            <a:spLocks noGrp="1"/>
          </p:cNvSpPr>
          <p:nvPr>
            <p:ph type="sldNum" sz="quarter" idx="5"/>
          </p:nvPr>
        </p:nvSpPr>
        <p:spPr/>
        <p:txBody>
          <a:bodyPr/>
          <a:lstStyle/>
          <a:p>
            <a:fld id="{2FA9EFA0-2D21-4217-8B02-CF3FFF6A2ABC}" type="slidenum">
              <a:rPr lang="en-US" smtClean="0"/>
              <a:t>7</a:t>
            </a:fld>
            <a:endParaRPr lang="en-US"/>
          </a:p>
        </p:txBody>
      </p:sp>
    </p:spTree>
    <p:extLst>
      <p:ext uri="{BB962C8B-B14F-4D97-AF65-F5344CB8AC3E}">
        <p14:creationId xmlns:p14="http://schemas.microsoft.com/office/powerpoint/2010/main" val="1115381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This graphic represents the basic steps for creating and activating a new schedule on a project. The PM fills out the  OPC template called Initial Schedule. This form is then submitted to OPC to create the initial schedule. OPC provides the initial schedule to the PM for review. </a:t>
            </a:r>
          </a:p>
          <a:p>
            <a:endParaRPr lang="en-US" dirty="0"/>
          </a:p>
          <a:p>
            <a:r>
              <a:rPr lang="en-US" dirty="0"/>
              <a:t>(click 2) Once the schedule appears to cover the needed tasks of the project and timeline, the PM fills out the package for the schedule review committee. Then the request to present the schedule at SRC is submitted to OPC. OPC will review the package and let the PM know when month the schedule will be presented to SRC. </a:t>
            </a:r>
          </a:p>
          <a:p>
            <a:endParaRPr lang="en-US" dirty="0"/>
          </a:p>
          <a:p>
            <a:r>
              <a:rPr lang="en-US" dirty="0"/>
              <a:t>(click 3) After the schedule is presented, the schedule review committee will decide if the schedule can be approved, denied, or modified. When the schedule is approved, OPC will active the schedule. This means that the schedule is now “live” on the project and the PM must start to follow the baseline dates. After the schedule is active, the PM should share a copy of the P6 schedule with other team members who do not have access to P6. </a:t>
            </a:r>
          </a:p>
          <a:p>
            <a:r>
              <a:rPr lang="en-US" dirty="0"/>
              <a:t>In this graphic, the blue represents the PM steps. The pink represents the steps by OPC and the green step is SRC. </a:t>
            </a:r>
          </a:p>
          <a:p>
            <a:endParaRPr lang="en-US" dirty="0"/>
          </a:p>
        </p:txBody>
      </p:sp>
      <p:sp>
        <p:nvSpPr>
          <p:cNvPr id="4" name="Slide Number Placeholder 3"/>
          <p:cNvSpPr>
            <a:spLocks noGrp="1"/>
          </p:cNvSpPr>
          <p:nvPr>
            <p:ph type="sldNum" sz="quarter" idx="5"/>
          </p:nvPr>
        </p:nvSpPr>
        <p:spPr/>
        <p:txBody>
          <a:bodyPr/>
          <a:lstStyle/>
          <a:p>
            <a:fld id="{2FA9EFA0-2D21-4217-8B02-CF3FFF6A2ABC}" type="slidenum">
              <a:rPr lang="en-US" smtClean="0"/>
              <a:t>8</a:t>
            </a:fld>
            <a:endParaRPr lang="en-US"/>
          </a:p>
        </p:txBody>
      </p:sp>
    </p:spTree>
    <p:extLst>
      <p:ext uri="{BB962C8B-B14F-4D97-AF65-F5344CB8AC3E}">
        <p14:creationId xmlns:p14="http://schemas.microsoft.com/office/powerpoint/2010/main" val="1985449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There are 4 forms that PM will use when creating a new schedule. First is the initial schedule form. Once the initial schedule is created by OPC, the PM will review the schedule and determine if there should be any revisions. The changes are documented in the initial schedule revision comment form. When the initial schedule is ready to be submitted to the schedule review committee, the PM will fill out the Ready for Schedule Review checklist. Prior to presenting at SRC, the PM will need to review the SRC meeting report format. All of these documents are located on the OPC site. </a:t>
            </a:r>
          </a:p>
        </p:txBody>
      </p:sp>
      <p:sp>
        <p:nvSpPr>
          <p:cNvPr id="4" name="Slide Number Placeholder 3"/>
          <p:cNvSpPr>
            <a:spLocks noGrp="1"/>
          </p:cNvSpPr>
          <p:nvPr>
            <p:ph type="sldNum" sz="quarter" idx="5"/>
          </p:nvPr>
        </p:nvSpPr>
        <p:spPr/>
        <p:txBody>
          <a:bodyPr/>
          <a:lstStyle/>
          <a:p>
            <a:fld id="{2FA9EFA0-2D21-4217-8B02-CF3FFF6A2ABC}" type="slidenum">
              <a:rPr lang="en-US" smtClean="0"/>
              <a:t>9</a:t>
            </a:fld>
            <a:endParaRPr lang="en-US"/>
          </a:p>
        </p:txBody>
      </p:sp>
    </p:spTree>
    <p:extLst>
      <p:ext uri="{BB962C8B-B14F-4D97-AF65-F5344CB8AC3E}">
        <p14:creationId xmlns:p14="http://schemas.microsoft.com/office/powerpoint/2010/main" val="3395829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8"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97716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9"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1598532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p>
            <a:fld id="{348EAB29-8E02-43FA-89B1-8C6BA1E3DBD1}" type="datetimeFigureOut">
              <a:rPr lang="en-US" smtClean="0"/>
              <a:t>10/30/2025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p>
            <a:fld id="{CBFAC968-99DC-4A50-9679-463617D7C685}" type="slidenum">
              <a:rPr lang="en-US" smtClean="0"/>
              <a:t>‹#›</a:t>
            </a:fld>
            <a:endParaRPr lang="en-US"/>
          </a:p>
        </p:txBody>
      </p:sp>
      <p:sp>
        <p:nvSpPr>
          <p:cNvPr id="11"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12"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57936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112306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lvl1pPr>
              <a:defRPr>
                <a:latin typeface="HelveticaNeueLT Com 55 Roman" panose="020B0604020202020204" pitchFamily="34" charset="0"/>
              </a:defRPr>
            </a:lvl1pPr>
          </a:lstStyle>
          <a:p>
            <a:fld id="{348EAB29-8E02-43FA-89B1-8C6BA1E3DBD1}" type="datetimeFigureOut">
              <a:rPr lang="en-US" smtClean="0"/>
              <a:pPr/>
              <a:t>10/30/2025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lvl1pPr>
              <a:defRPr>
                <a:latin typeface="HelveticaNeueLT Com 55 Roman" panose="020B0604020202020204" pitchFamily="34" charset="0"/>
              </a:defRPr>
            </a:lvl1p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lvl1pPr>
              <a:defRPr>
                <a:latin typeface="HelveticaNeueLT Com 55 Roman" panose="020B0604020202020204" pitchFamily="34" charset="0"/>
              </a:defRPr>
            </a:lvl1pPr>
          </a:lstStyle>
          <a:p>
            <a:fld id="{CBFAC968-99DC-4A50-9679-463617D7C685}" type="slidenum">
              <a:rPr lang="en-US" smtClean="0"/>
              <a:pPr/>
              <a:t>‹#›</a:t>
            </a:fld>
            <a:endParaRPr lang="en-US"/>
          </a:p>
        </p:txBody>
      </p:sp>
      <p:sp>
        <p:nvSpPr>
          <p:cNvPr id="1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1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746181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1"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22"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23"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267953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3"/>
            <a:ext cx="10228384" cy="365125"/>
          </a:xfrm>
          <a:prstGeom prst="rect">
            <a:avLst/>
          </a:prstGeom>
        </p:spPr>
        <p:txBody>
          <a:bodyPr/>
          <a:lstStyle/>
          <a:p>
            <a:fld id="{4403AFA0-08CA-459F-8665-A355DA34C72B}" type="datetimeFigureOut">
              <a:rPr lang="en-US" smtClean="0"/>
              <a:t>10/30/2025</a:t>
            </a:fld>
            <a:endParaRPr lang="en-US"/>
          </a:p>
        </p:txBody>
      </p:sp>
      <p:sp>
        <p:nvSpPr>
          <p:cNvPr id="5" name="Footer Placeholder 4"/>
          <p:cNvSpPr>
            <a:spLocks noGrp="1"/>
          </p:cNvSpPr>
          <p:nvPr>
            <p:ph type="ftr" sz="quarter" idx="11"/>
          </p:nvPr>
        </p:nvSpPr>
        <p:spPr>
          <a:xfrm>
            <a:off x="4038600" y="6356353"/>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3"/>
            <a:ext cx="2743200" cy="365125"/>
          </a:xfrm>
          <a:prstGeom prst="rect">
            <a:avLst/>
          </a:prstGeom>
        </p:spPr>
        <p:txBody>
          <a:bodyPr/>
          <a:lstStyle/>
          <a:p>
            <a:fld id="{3613046D-D10B-4B56-85B3-A5F1153EB449}" type="slidenum">
              <a:rPr lang="en-US" smtClean="0"/>
              <a:t>‹#›</a:t>
            </a:fld>
            <a:endParaRPr lang="en-US"/>
          </a:p>
        </p:txBody>
      </p:sp>
      <p:sp>
        <p:nvSpPr>
          <p:cNvPr id="14"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15"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19"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3820424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1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17"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2442035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2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25"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120604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3"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7962676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2503211839"/>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81657395"/>
      </p:ext>
    </p:extLst>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EB5AE399-6C41-4740-AF94-02172424217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3598667623"/>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6" name="Picture 5" descr="Logo&#10;&#10;Description automatically generated">
            <a:extLst>
              <a:ext uri="{FF2B5EF4-FFF2-40B4-BE49-F238E27FC236}">
                <a16:creationId xmlns:a16="http://schemas.microsoft.com/office/drawing/2014/main" id="{5DEB229C-7425-4511-A1AC-D5B311B6F91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2908708014"/>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3400" kern="1200">
          <a:solidFill>
            <a:srgbClr val="085694"/>
          </a:solidFill>
          <a:latin typeface="ITC Avant Garde Std Md" panose="020B0602020202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3D55189D-78ED-4DB7-B597-F2EECDE0274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1292179370"/>
      </p:ext>
    </p:extLst>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4.sv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sv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4.svg"/></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4.sv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4.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4.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4.sv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4.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5.png"/><Relationship Id="rId18" Type="http://schemas.openxmlformats.org/officeDocument/2006/relationships/image" Target="../media/image40.sv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svg"/><Relationship Id="rId17" Type="http://schemas.openxmlformats.org/officeDocument/2006/relationships/image" Target="../media/image39.png"/><Relationship Id="rId2" Type="http://schemas.openxmlformats.org/officeDocument/2006/relationships/notesSlide" Target="../notesSlides/notesSlide9.xml"/><Relationship Id="rId16" Type="http://schemas.openxmlformats.org/officeDocument/2006/relationships/image" Target="../media/image38.svg"/><Relationship Id="rId1" Type="http://schemas.openxmlformats.org/officeDocument/2006/relationships/slideLayout" Target="../slideLayouts/slideLayout2.xml"/><Relationship Id="rId6" Type="http://schemas.openxmlformats.org/officeDocument/2006/relationships/image" Target="../media/image28.sv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 Id="rId14" Type="http://schemas.openxmlformats.org/officeDocument/2006/relationships/image" Target="../media/image3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524000" y="5255922"/>
            <a:ext cx="9144000" cy="677863"/>
          </a:xfrm>
        </p:spPr>
        <p:txBody>
          <a:bodyPr/>
          <a:lstStyle/>
          <a:p>
            <a:r>
              <a:rPr lang="en-US" sz="7200" dirty="0"/>
              <a:t>Schedule Development Process &amp; Changes</a:t>
            </a:r>
          </a:p>
        </p:txBody>
      </p:sp>
      <p:pic>
        <p:nvPicPr>
          <p:cNvPr id="3" name="Picture 2" descr="Logo&#10;&#10;Description automatically generated">
            <a:extLst>
              <a:ext uri="{FF2B5EF4-FFF2-40B4-BE49-F238E27FC236}">
                <a16:creationId xmlns:a16="http://schemas.microsoft.com/office/drawing/2014/main" id="{98780603-F56C-4DA9-8726-1296CFAB9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003" y="1263146"/>
            <a:ext cx="3403994" cy="1134665"/>
          </a:xfrm>
          <a:prstGeom prst="rect">
            <a:avLst/>
          </a:prstGeom>
        </p:spPr>
      </p:pic>
      <p:sp>
        <p:nvSpPr>
          <p:cNvPr id="2" name="Title 8">
            <a:extLst>
              <a:ext uri="{FF2B5EF4-FFF2-40B4-BE49-F238E27FC236}">
                <a16:creationId xmlns:a16="http://schemas.microsoft.com/office/drawing/2014/main" id="{CB25AA9E-FF89-DB13-484F-57500594D17D}"/>
              </a:ext>
            </a:extLst>
          </p:cNvPr>
          <p:cNvSpPr txBox="1">
            <a:spLocks/>
          </p:cNvSpPr>
          <p:nvPr/>
        </p:nvSpPr>
        <p:spPr>
          <a:xfrm>
            <a:off x="10608815" y="6046267"/>
            <a:ext cx="1356804"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1800" dirty="0"/>
              <a:t>09.25.2025</a:t>
            </a:r>
          </a:p>
        </p:txBody>
      </p:sp>
      <p:sp>
        <p:nvSpPr>
          <p:cNvPr id="4" name="Title 8">
            <a:extLst>
              <a:ext uri="{FF2B5EF4-FFF2-40B4-BE49-F238E27FC236}">
                <a16:creationId xmlns:a16="http://schemas.microsoft.com/office/drawing/2014/main" id="{43065BAC-590F-DD5C-13F3-EE73FEEA1C69}"/>
              </a:ext>
            </a:extLst>
          </p:cNvPr>
          <p:cNvSpPr txBox="1">
            <a:spLocks/>
          </p:cNvSpPr>
          <p:nvPr/>
        </p:nvSpPr>
        <p:spPr>
          <a:xfrm>
            <a:off x="1900221" y="2751137"/>
            <a:ext cx="9144000"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dirty="0"/>
              <a:t>Office of Program Delivery</a:t>
            </a:r>
          </a:p>
        </p:txBody>
      </p:sp>
    </p:spTree>
    <p:extLst>
      <p:ext uri="{BB962C8B-B14F-4D97-AF65-F5344CB8AC3E}">
        <p14:creationId xmlns:p14="http://schemas.microsoft.com/office/powerpoint/2010/main" val="1606661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9183DB-B292-1424-15B7-1E55E9D0D250}"/>
              </a:ext>
            </a:extLst>
          </p:cNvPr>
          <p:cNvSpPr txBox="1"/>
          <p:nvPr/>
        </p:nvSpPr>
        <p:spPr>
          <a:xfrm>
            <a:off x="360218" y="2430413"/>
            <a:ext cx="10515600" cy="1077218"/>
          </a:xfrm>
          <a:prstGeom prst="rect">
            <a:avLst/>
          </a:prstGeom>
          <a:noFill/>
        </p:spPr>
        <p:txBody>
          <a:bodyPr wrap="square" rtlCol="0">
            <a:spAutoFit/>
          </a:bodyPr>
          <a:lstStyle/>
          <a:p>
            <a:r>
              <a:rPr lang="en-US" sz="3200" b="1" dirty="0">
                <a:solidFill>
                  <a:srgbClr val="000000"/>
                </a:solidFill>
                <a:latin typeface="+mj-lt"/>
              </a:rPr>
              <a:t>The initial schedule is the active schedule.</a:t>
            </a:r>
          </a:p>
          <a:p>
            <a:pPr marL="514350" indent="-514350">
              <a:buAutoNum type="alphaUcPeriod"/>
            </a:pPr>
            <a:endParaRPr lang="en-US" sz="3200" b="1" dirty="0">
              <a:solidFill>
                <a:srgbClr val="000000"/>
              </a:solidFill>
              <a:latin typeface="+mj-lt"/>
            </a:endParaRPr>
          </a:p>
        </p:txBody>
      </p:sp>
      <p:sp>
        <p:nvSpPr>
          <p:cNvPr id="2" name="TextBox 1">
            <a:extLst>
              <a:ext uri="{FF2B5EF4-FFF2-40B4-BE49-F238E27FC236}">
                <a16:creationId xmlns:a16="http://schemas.microsoft.com/office/drawing/2014/main" id="{2341554E-C906-823C-0D62-F499CD075EBF}"/>
              </a:ext>
            </a:extLst>
          </p:cNvPr>
          <p:cNvSpPr txBox="1"/>
          <p:nvPr/>
        </p:nvSpPr>
        <p:spPr>
          <a:xfrm>
            <a:off x="4113170" y="4063403"/>
            <a:ext cx="1634836" cy="954107"/>
          </a:xfrm>
          <a:prstGeom prst="rect">
            <a:avLst/>
          </a:prstGeom>
          <a:noFill/>
        </p:spPr>
        <p:txBody>
          <a:bodyPr wrap="square" rtlCol="0">
            <a:spAutoFit/>
          </a:bodyPr>
          <a:lstStyle/>
          <a:p>
            <a:r>
              <a:rPr lang="en-US" sz="2800" dirty="0">
                <a:solidFill>
                  <a:srgbClr val="000000"/>
                </a:solidFill>
                <a:latin typeface="+mj-lt"/>
              </a:rPr>
              <a:t>True</a:t>
            </a:r>
          </a:p>
          <a:p>
            <a:pPr marL="514350" indent="-514350">
              <a:buAutoNum type="alphaUcPeriod"/>
            </a:pPr>
            <a:endParaRPr lang="en-US" sz="2800" dirty="0">
              <a:solidFill>
                <a:srgbClr val="000000"/>
              </a:solidFill>
              <a:latin typeface="+mj-lt"/>
            </a:endParaRPr>
          </a:p>
        </p:txBody>
      </p:sp>
      <p:sp>
        <p:nvSpPr>
          <p:cNvPr id="6" name="TextBox 5">
            <a:extLst>
              <a:ext uri="{FF2B5EF4-FFF2-40B4-BE49-F238E27FC236}">
                <a16:creationId xmlns:a16="http://schemas.microsoft.com/office/drawing/2014/main" id="{6942BA98-1B9E-DF88-0AB6-DABDAB53CAF1}"/>
              </a:ext>
            </a:extLst>
          </p:cNvPr>
          <p:cNvSpPr txBox="1"/>
          <p:nvPr/>
        </p:nvSpPr>
        <p:spPr>
          <a:xfrm>
            <a:off x="5748006" y="4063403"/>
            <a:ext cx="1634836" cy="954107"/>
          </a:xfrm>
          <a:prstGeom prst="rect">
            <a:avLst/>
          </a:prstGeom>
          <a:noFill/>
        </p:spPr>
        <p:txBody>
          <a:bodyPr wrap="square" rtlCol="0">
            <a:spAutoFit/>
          </a:bodyPr>
          <a:lstStyle/>
          <a:p>
            <a:r>
              <a:rPr lang="en-US" sz="2800" dirty="0">
                <a:solidFill>
                  <a:srgbClr val="000000"/>
                </a:solidFill>
                <a:latin typeface="+mj-lt"/>
              </a:rPr>
              <a:t>or</a:t>
            </a:r>
          </a:p>
          <a:p>
            <a:pPr marL="514350" indent="-514350">
              <a:buAutoNum type="alphaUcPeriod"/>
            </a:pPr>
            <a:endParaRPr lang="en-US" sz="2800" dirty="0">
              <a:solidFill>
                <a:srgbClr val="000000"/>
              </a:solidFill>
              <a:latin typeface="+mj-lt"/>
            </a:endParaRPr>
          </a:p>
        </p:txBody>
      </p:sp>
      <p:sp>
        <p:nvSpPr>
          <p:cNvPr id="7" name="TextBox 6">
            <a:extLst>
              <a:ext uri="{FF2B5EF4-FFF2-40B4-BE49-F238E27FC236}">
                <a16:creationId xmlns:a16="http://schemas.microsoft.com/office/drawing/2014/main" id="{CAD2D1EB-8439-FB5E-86F8-97A0A247CEF8}"/>
              </a:ext>
            </a:extLst>
          </p:cNvPr>
          <p:cNvSpPr txBox="1"/>
          <p:nvPr/>
        </p:nvSpPr>
        <p:spPr>
          <a:xfrm>
            <a:off x="7258152" y="4063403"/>
            <a:ext cx="1634836" cy="954107"/>
          </a:xfrm>
          <a:prstGeom prst="rect">
            <a:avLst/>
          </a:prstGeom>
          <a:noFill/>
        </p:spPr>
        <p:txBody>
          <a:bodyPr wrap="square" rtlCol="0">
            <a:spAutoFit/>
          </a:bodyPr>
          <a:lstStyle/>
          <a:p>
            <a:r>
              <a:rPr lang="en-US" sz="2800" dirty="0">
                <a:solidFill>
                  <a:srgbClr val="000000"/>
                </a:solidFill>
                <a:latin typeface="+mj-lt"/>
              </a:rPr>
              <a:t>False</a:t>
            </a:r>
          </a:p>
          <a:p>
            <a:pPr marL="514350" indent="-514350">
              <a:buAutoNum type="alphaUcPeriod"/>
            </a:pPr>
            <a:endParaRPr lang="en-US" sz="2800" dirty="0">
              <a:solidFill>
                <a:srgbClr val="000000"/>
              </a:solidFill>
              <a:latin typeface="+mj-lt"/>
            </a:endParaRPr>
          </a:p>
        </p:txBody>
      </p:sp>
      <p:grpSp>
        <p:nvGrpSpPr>
          <p:cNvPr id="11" name="Group 10">
            <a:extLst>
              <a:ext uri="{FF2B5EF4-FFF2-40B4-BE49-F238E27FC236}">
                <a16:creationId xmlns:a16="http://schemas.microsoft.com/office/drawing/2014/main" id="{5EA46E5B-76A3-F257-971C-3585110D9EE6}"/>
              </a:ext>
            </a:extLst>
          </p:cNvPr>
          <p:cNvGrpSpPr/>
          <p:nvPr/>
        </p:nvGrpSpPr>
        <p:grpSpPr>
          <a:xfrm>
            <a:off x="360218" y="456339"/>
            <a:ext cx="11419406" cy="941248"/>
            <a:chOff x="360218" y="456339"/>
            <a:chExt cx="11419406" cy="941248"/>
          </a:xfrm>
        </p:grpSpPr>
        <p:sp>
          <p:nvSpPr>
            <p:cNvPr id="12" name="Title 1">
              <a:extLst>
                <a:ext uri="{FF2B5EF4-FFF2-40B4-BE49-F238E27FC236}">
                  <a16:creationId xmlns:a16="http://schemas.microsoft.com/office/drawing/2014/main" id="{1CE95840-D181-E840-40F4-33317AF3DAC0}"/>
                </a:ext>
              </a:extLst>
            </p:cNvPr>
            <p:cNvSpPr txBox="1">
              <a:spLocks/>
            </p:cNvSpPr>
            <p:nvPr/>
          </p:nvSpPr>
          <p:spPr>
            <a:xfrm>
              <a:off x="360218" y="483187"/>
              <a:ext cx="11419406" cy="914400"/>
            </a:xfrm>
            <a:prstGeom prst="rect">
              <a:avLst/>
            </a:prstGeom>
            <a:solidFill>
              <a:schemeClr val="accent2">
                <a:lumMod val="60000"/>
                <a:lumOff val="4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rgbClr val="000000"/>
                  </a:solidFill>
                </a:rPr>
                <a:t> Schedule Review</a:t>
              </a:r>
            </a:p>
          </p:txBody>
        </p:sp>
        <p:pic>
          <p:nvPicPr>
            <p:cNvPr id="13" name="Graphic 12" descr="Classroom with solid fill">
              <a:extLst>
                <a:ext uri="{FF2B5EF4-FFF2-40B4-BE49-F238E27FC236}">
                  <a16:creationId xmlns:a16="http://schemas.microsoft.com/office/drawing/2014/main" id="{8E943FB4-FC7D-F192-C908-91CE8812D4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8764" y="456339"/>
              <a:ext cx="914400" cy="914400"/>
            </a:xfrm>
            <a:prstGeom prst="rect">
              <a:avLst/>
            </a:prstGeom>
          </p:spPr>
        </p:pic>
      </p:grpSp>
    </p:spTree>
    <p:extLst>
      <p:ext uri="{BB962C8B-B14F-4D97-AF65-F5344CB8AC3E}">
        <p14:creationId xmlns:p14="http://schemas.microsoft.com/office/powerpoint/2010/main" val="3831544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9183DB-B292-1424-15B7-1E55E9D0D250}"/>
              </a:ext>
            </a:extLst>
          </p:cNvPr>
          <p:cNvSpPr txBox="1"/>
          <p:nvPr/>
        </p:nvSpPr>
        <p:spPr>
          <a:xfrm>
            <a:off x="498764" y="2663510"/>
            <a:ext cx="10515600" cy="1077218"/>
          </a:xfrm>
          <a:prstGeom prst="rect">
            <a:avLst/>
          </a:prstGeom>
          <a:noFill/>
        </p:spPr>
        <p:txBody>
          <a:bodyPr wrap="square" rtlCol="0">
            <a:spAutoFit/>
          </a:bodyPr>
          <a:lstStyle/>
          <a:p>
            <a:r>
              <a:rPr lang="en-US" sz="3200" b="1" dirty="0">
                <a:solidFill>
                  <a:srgbClr val="000000"/>
                </a:solidFill>
                <a:latin typeface="+mj-lt"/>
              </a:rPr>
              <a:t>The PM develops the initial schedule. </a:t>
            </a:r>
          </a:p>
          <a:p>
            <a:pPr marL="514350" indent="-514350">
              <a:buAutoNum type="alphaUcPeriod"/>
            </a:pPr>
            <a:endParaRPr lang="en-US" sz="3200" b="1" dirty="0">
              <a:solidFill>
                <a:srgbClr val="000000"/>
              </a:solidFill>
              <a:latin typeface="+mj-lt"/>
            </a:endParaRPr>
          </a:p>
        </p:txBody>
      </p:sp>
      <p:sp>
        <p:nvSpPr>
          <p:cNvPr id="2" name="TextBox 1">
            <a:extLst>
              <a:ext uri="{FF2B5EF4-FFF2-40B4-BE49-F238E27FC236}">
                <a16:creationId xmlns:a16="http://schemas.microsoft.com/office/drawing/2014/main" id="{2341554E-C906-823C-0D62-F499CD075EBF}"/>
              </a:ext>
            </a:extLst>
          </p:cNvPr>
          <p:cNvSpPr txBox="1"/>
          <p:nvPr/>
        </p:nvSpPr>
        <p:spPr>
          <a:xfrm>
            <a:off x="4080898" y="4169549"/>
            <a:ext cx="1634836" cy="954107"/>
          </a:xfrm>
          <a:prstGeom prst="rect">
            <a:avLst/>
          </a:prstGeom>
          <a:noFill/>
        </p:spPr>
        <p:txBody>
          <a:bodyPr wrap="square" rtlCol="0">
            <a:spAutoFit/>
          </a:bodyPr>
          <a:lstStyle/>
          <a:p>
            <a:r>
              <a:rPr lang="en-US" sz="2800" dirty="0">
                <a:solidFill>
                  <a:srgbClr val="000000"/>
                </a:solidFill>
                <a:latin typeface="+mj-lt"/>
              </a:rPr>
              <a:t>True</a:t>
            </a:r>
          </a:p>
          <a:p>
            <a:pPr marL="514350" indent="-514350">
              <a:buAutoNum type="alphaUcPeriod"/>
            </a:pPr>
            <a:endParaRPr lang="en-US" sz="2800" dirty="0">
              <a:solidFill>
                <a:srgbClr val="000000"/>
              </a:solidFill>
              <a:latin typeface="+mj-lt"/>
            </a:endParaRPr>
          </a:p>
        </p:txBody>
      </p:sp>
      <p:sp>
        <p:nvSpPr>
          <p:cNvPr id="6" name="TextBox 5">
            <a:extLst>
              <a:ext uri="{FF2B5EF4-FFF2-40B4-BE49-F238E27FC236}">
                <a16:creationId xmlns:a16="http://schemas.microsoft.com/office/drawing/2014/main" id="{6942BA98-1B9E-DF88-0AB6-DABDAB53CAF1}"/>
              </a:ext>
            </a:extLst>
          </p:cNvPr>
          <p:cNvSpPr txBox="1"/>
          <p:nvPr/>
        </p:nvSpPr>
        <p:spPr>
          <a:xfrm>
            <a:off x="5715734" y="4169549"/>
            <a:ext cx="1634836" cy="954107"/>
          </a:xfrm>
          <a:prstGeom prst="rect">
            <a:avLst/>
          </a:prstGeom>
          <a:noFill/>
        </p:spPr>
        <p:txBody>
          <a:bodyPr wrap="square" rtlCol="0">
            <a:spAutoFit/>
          </a:bodyPr>
          <a:lstStyle/>
          <a:p>
            <a:r>
              <a:rPr lang="en-US" sz="2800" dirty="0">
                <a:solidFill>
                  <a:srgbClr val="000000"/>
                </a:solidFill>
                <a:latin typeface="+mj-lt"/>
              </a:rPr>
              <a:t>or</a:t>
            </a:r>
          </a:p>
          <a:p>
            <a:pPr marL="514350" indent="-514350">
              <a:buAutoNum type="alphaUcPeriod"/>
            </a:pPr>
            <a:endParaRPr lang="en-US" sz="2800" dirty="0">
              <a:solidFill>
                <a:srgbClr val="000000"/>
              </a:solidFill>
              <a:latin typeface="+mj-lt"/>
            </a:endParaRPr>
          </a:p>
        </p:txBody>
      </p:sp>
      <p:sp>
        <p:nvSpPr>
          <p:cNvPr id="7" name="TextBox 6">
            <a:extLst>
              <a:ext uri="{FF2B5EF4-FFF2-40B4-BE49-F238E27FC236}">
                <a16:creationId xmlns:a16="http://schemas.microsoft.com/office/drawing/2014/main" id="{CAD2D1EB-8439-FB5E-86F8-97A0A247CEF8}"/>
              </a:ext>
            </a:extLst>
          </p:cNvPr>
          <p:cNvSpPr txBox="1"/>
          <p:nvPr/>
        </p:nvSpPr>
        <p:spPr>
          <a:xfrm>
            <a:off x="7225880" y="4169549"/>
            <a:ext cx="1634836" cy="954107"/>
          </a:xfrm>
          <a:prstGeom prst="rect">
            <a:avLst/>
          </a:prstGeom>
          <a:noFill/>
        </p:spPr>
        <p:txBody>
          <a:bodyPr wrap="square" rtlCol="0">
            <a:spAutoFit/>
          </a:bodyPr>
          <a:lstStyle/>
          <a:p>
            <a:r>
              <a:rPr lang="en-US" sz="2800" dirty="0">
                <a:solidFill>
                  <a:srgbClr val="000000"/>
                </a:solidFill>
                <a:latin typeface="+mj-lt"/>
              </a:rPr>
              <a:t>False</a:t>
            </a:r>
          </a:p>
          <a:p>
            <a:pPr marL="514350" indent="-514350">
              <a:buAutoNum type="alphaUcPeriod"/>
            </a:pPr>
            <a:endParaRPr lang="en-US" sz="2800" dirty="0">
              <a:solidFill>
                <a:srgbClr val="000000"/>
              </a:solidFill>
              <a:latin typeface="+mj-lt"/>
            </a:endParaRPr>
          </a:p>
        </p:txBody>
      </p:sp>
      <p:cxnSp>
        <p:nvCxnSpPr>
          <p:cNvPr id="9" name="Straight Connector 8">
            <a:extLst>
              <a:ext uri="{FF2B5EF4-FFF2-40B4-BE49-F238E27FC236}">
                <a16:creationId xmlns:a16="http://schemas.microsoft.com/office/drawing/2014/main" id="{0FD0C469-89C0-FFF7-F9F9-9B3C392A4EAB}"/>
              </a:ext>
            </a:extLst>
          </p:cNvPr>
          <p:cNvCxnSpPr>
            <a:cxnSpLocks/>
          </p:cNvCxnSpPr>
          <p:nvPr/>
        </p:nvCxnSpPr>
        <p:spPr>
          <a:xfrm>
            <a:off x="1914861" y="2955816"/>
            <a:ext cx="1613647" cy="0"/>
          </a:xfrm>
          <a:prstGeom prst="line">
            <a:avLst/>
          </a:prstGeom>
          <a:ln w="31750">
            <a:solidFill>
              <a:srgbClr val="FF0000"/>
            </a:solidFill>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2EE0557D-627A-C5C6-C5F8-89AACC547DD0}"/>
              </a:ext>
            </a:extLst>
          </p:cNvPr>
          <p:cNvSpPr txBox="1"/>
          <p:nvPr/>
        </p:nvSpPr>
        <p:spPr>
          <a:xfrm>
            <a:off x="2050472" y="2234689"/>
            <a:ext cx="4447309" cy="584775"/>
          </a:xfrm>
          <a:prstGeom prst="rect">
            <a:avLst/>
          </a:prstGeom>
          <a:noFill/>
        </p:spPr>
        <p:txBody>
          <a:bodyPr wrap="square" rtlCol="0">
            <a:spAutoFit/>
          </a:bodyPr>
          <a:lstStyle/>
          <a:p>
            <a:r>
              <a:rPr lang="en-US" sz="3200" b="1" dirty="0">
                <a:solidFill>
                  <a:srgbClr val="000000"/>
                </a:solidFill>
                <a:latin typeface="+mj-lt"/>
              </a:rPr>
              <a:t>requests</a:t>
            </a:r>
          </a:p>
        </p:txBody>
      </p:sp>
      <p:grpSp>
        <p:nvGrpSpPr>
          <p:cNvPr id="8" name="Group 7">
            <a:extLst>
              <a:ext uri="{FF2B5EF4-FFF2-40B4-BE49-F238E27FC236}">
                <a16:creationId xmlns:a16="http://schemas.microsoft.com/office/drawing/2014/main" id="{EAD6AC8F-F616-40A5-E0AD-7ECC485E2C5F}"/>
              </a:ext>
            </a:extLst>
          </p:cNvPr>
          <p:cNvGrpSpPr/>
          <p:nvPr/>
        </p:nvGrpSpPr>
        <p:grpSpPr>
          <a:xfrm>
            <a:off x="360218" y="456339"/>
            <a:ext cx="11419406" cy="941248"/>
            <a:chOff x="360218" y="456339"/>
            <a:chExt cx="11419406" cy="941248"/>
          </a:xfrm>
        </p:grpSpPr>
        <p:sp>
          <p:nvSpPr>
            <p:cNvPr id="10" name="Title 1">
              <a:extLst>
                <a:ext uri="{FF2B5EF4-FFF2-40B4-BE49-F238E27FC236}">
                  <a16:creationId xmlns:a16="http://schemas.microsoft.com/office/drawing/2014/main" id="{AFC35474-68FC-2B27-84C5-8337FED18DC1}"/>
                </a:ext>
              </a:extLst>
            </p:cNvPr>
            <p:cNvSpPr txBox="1">
              <a:spLocks/>
            </p:cNvSpPr>
            <p:nvPr/>
          </p:nvSpPr>
          <p:spPr>
            <a:xfrm>
              <a:off x="360218" y="483187"/>
              <a:ext cx="11419406" cy="914400"/>
            </a:xfrm>
            <a:prstGeom prst="rect">
              <a:avLst/>
            </a:prstGeom>
            <a:solidFill>
              <a:schemeClr val="accent2">
                <a:lumMod val="60000"/>
                <a:lumOff val="4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rgbClr val="000000"/>
                  </a:solidFill>
                </a:rPr>
                <a:t> Schedule Review</a:t>
              </a:r>
            </a:p>
          </p:txBody>
        </p:sp>
        <p:pic>
          <p:nvPicPr>
            <p:cNvPr id="11" name="Graphic 10" descr="Classroom with solid fill">
              <a:extLst>
                <a:ext uri="{FF2B5EF4-FFF2-40B4-BE49-F238E27FC236}">
                  <a16:creationId xmlns:a16="http://schemas.microsoft.com/office/drawing/2014/main" id="{8CBA0199-1930-C472-3C59-CAA1DF21711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8764" y="456339"/>
              <a:ext cx="914400" cy="914400"/>
            </a:xfrm>
            <a:prstGeom prst="rect">
              <a:avLst/>
            </a:prstGeom>
          </p:spPr>
        </p:pic>
      </p:grpSp>
    </p:spTree>
    <p:extLst>
      <p:ext uri="{BB962C8B-B14F-4D97-AF65-F5344CB8AC3E}">
        <p14:creationId xmlns:p14="http://schemas.microsoft.com/office/powerpoint/2010/main" val="2210900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9183DB-B292-1424-15B7-1E55E9D0D250}"/>
              </a:ext>
            </a:extLst>
          </p:cNvPr>
          <p:cNvSpPr txBox="1"/>
          <p:nvPr/>
        </p:nvSpPr>
        <p:spPr>
          <a:xfrm>
            <a:off x="498764" y="2360884"/>
            <a:ext cx="11419406" cy="3877985"/>
          </a:xfrm>
          <a:prstGeom prst="rect">
            <a:avLst/>
          </a:prstGeom>
          <a:noFill/>
        </p:spPr>
        <p:txBody>
          <a:bodyPr wrap="square" rtlCol="0">
            <a:spAutoFit/>
          </a:bodyPr>
          <a:lstStyle/>
          <a:p>
            <a:r>
              <a:rPr lang="en-US" sz="3200" b="1" dirty="0">
                <a:solidFill>
                  <a:srgbClr val="000000"/>
                </a:solidFill>
                <a:latin typeface="+mj-lt"/>
              </a:rPr>
              <a:t>Which is the correct order of the schedule development process?</a:t>
            </a:r>
          </a:p>
          <a:p>
            <a:endParaRPr lang="en-US" sz="3200" b="1" dirty="0">
              <a:solidFill>
                <a:srgbClr val="000000"/>
              </a:solidFill>
              <a:latin typeface="+mj-lt"/>
            </a:endParaRPr>
          </a:p>
          <a:p>
            <a:pPr marL="514350" indent="-514350">
              <a:buAutoNum type="alphaUcPeriod"/>
            </a:pPr>
            <a:r>
              <a:rPr lang="en-US" sz="2800" dirty="0">
                <a:solidFill>
                  <a:srgbClr val="000000"/>
                </a:solidFill>
                <a:latin typeface="+mj-lt"/>
              </a:rPr>
              <a:t>Initial schedule, SRC, Active Schedule</a:t>
            </a:r>
          </a:p>
          <a:p>
            <a:pPr marL="514350" indent="-514350">
              <a:buAutoNum type="alphaUcPeriod"/>
            </a:pPr>
            <a:endParaRPr lang="en-US" sz="1400" dirty="0">
              <a:solidFill>
                <a:srgbClr val="000000"/>
              </a:solidFill>
              <a:latin typeface="+mj-lt"/>
            </a:endParaRPr>
          </a:p>
          <a:p>
            <a:pPr marL="514350" indent="-514350">
              <a:buAutoNum type="alphaUcPeriod"/>
            </a:pPr>
            <a:r>
              <a:rPr lang="en-US" sz="2800" dirty="0">
                <a:solidFill>
                  <a:srgbClr val="000000"/>
                </a:solidFill>
                <a:latin typeface="+mj-lt"/>
              </a:rPr>
              <a:t>SRC, Initial Schedule, Active Schedule</a:t>
            </a:r>
          </a:p>
          <a:p>
            <a:pPr marL="514350" indent="-514350">
              <a:buAutoNum type="alphaUcPeriod"/>
            </a:pPr>
            <a:endParaRPr lang="en-US" sz="1400" dirty="0">
              <a:solidFill>
                <a:srgbClr val="000000"/>
              </a:solidFill>
              <a:latin typeface="+mj-lt"/>
            </a:endParaRPr>
          </a:p>
          <a:p>
            <a:pPr marL="514350" indent="-514350">
              <a:buAutoNum type="alphaUcPeriod"/>
            </a:pPr>
            <a:r>
              <a:rPr lang="en-US" sz="2800" dirty="0">
                <a:solidFill>
                  <a:srgbClr val="000000"/>
                </a:solidFill>
                <a:latin typeface="+mj-lt"/>
              </a:rPr>
              <a:t>Initial Schedule, Active Schedule, SRC</a:t>
            </a:r>
          </a:p>
          <a:p>
            <a:pPr marL="514350" indent="-514350">
              <a:buAutoNum type="alphaUcPeriod"/>
            </a:pPr>
            <a:endParaRPr lang="en-US" sz="1400" dirty="0">
              <a:solidFill>
                <a:srgbClr val="000000"/>
              </a:solidFill>
              <a:latin typeface="+mj-lt"/>
            </a:endParaRPr>
          </a:p>
          <a:p>
            <a:pPr marL="514350" indent="-514350">
              <a:buAutoNum type="alphaUcPeriod"/>
            </a:pPr>
            <a:r>
              <a:rPr lang="en-US" sz="2800" dirty="0">
                <a:solidFill>
                  <a:srgbClr val="000000"/>
                </a:solidFill>
                <a:latin typeface="+mj-lt"/>
              </a:rPr>
              <a:t>None of these</a:t>
            </a:r>
          </a:p>
          <a:p>
            <a:pPr marL="514350" indent="-514350">
              <a:buAutoNum type="alphaUcPeriod"/>
            </a:pPr>
            <a:endParaRPr lang="en-US" sz="2800" dirty="0">
              <a:solidFill>
                <a:srgbClr val="000000"/>
              </a:solidFill>
              <a:latin typeface="+mj-lt"/>
            </a:endParaRPr>
          </a:p>
        </p:txBody>
      </p:sp>
      <p:grpSp>
        <p:nvGrpSpPr>
          <p:cNvPr id="8" name="Group 7">
            <a:extLst>
              <a:ext uri="{FF2B5EF4-FFF2-40B4-BE49-F238E27FC236}">
                <a16:creationId xmlns:a16="http://schemas.microsoft.com/office/drawing/2014/main" id="{0CE4321C-8B1F-ECAE-69FD-89B5176AC693}"/>
              </a:ext>
            </a:extLst>
          </p:cNvPr>
          <p:cNvGrpSpPr/>
          <p:nvPr/>
        </p:nvGrpSpPr>
        <p:grpSpPr>
          <a:xfrm>
            <a:off x="360218" y="456339"/>
            <a:ext cx="11419406" cy="941248"/>
            <a:chOff x="360218" y="456339"/>
            <a:chExt cx="11419406" cy="941248"/>
          </a:xfrm>
        </p:grpSpPr>
        <p:sp>
          <p:nvSpPr>
            <p:cNvPr id="9" name="Title 1">
              <a:extLst>
                <a:ext uri="{FF2B5EF4-FFF2-40B4-BE49-F238E27FC236}">
                  <a16:creationId xmlns:a16="http://schemas.microsoft.com/office/drawing/2014/main" id="{76917E94-BAA7-55D2-5FC9-E2C31827131C}"/>
                </a:ext>
              </a:extLst>
            </p:cNvPr>
            <p:cNvSpPr txBox="1">
              <a:spLocks/>
            </p:cNvSpPr>
            <p:nvPr/>
          </p:nvSpPr>
          <p:spPr>
            <a:xfrm>
              <a:off x="360218" y="483187"/>
              <a:ext cx="11419406" cy="914400"/>
            </a:xfrm>
            <a:prstGeom prst="rect">
              <a:avLst/>
            </a:prstGeom>
            <a:solidFill>
              <a:schemeClr val="accent2">
                <a:lumMod val="60000"/>
                <a:lumOff val="4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rgbClr val="000000"/>
                  </a:solidFill>
                </a:rPr>
                <a:t> Schedule Review</a:t>
              </a:r>
            </a:p>
          </p:txBody>
        </p:sp>
        <p:pic>
          <p:nvPicPr>
            <p:cNvPr id="10" name="Graphic 9" descr="Classroom with solid fill">
              <a:extLst>
                <a:ext uri="{FF2B5EF4-FFF2-40B4-BE49-F238E27FC236}">
                  <a16:creationId xmlns:a16="http://schemas.microsoft.com/office/drawing/2014/main" id="{BFF8A530-200B-DE21-067F-599760CDB4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8764" y="456339"/>
              <a:ext cx="914400" cy="914400"/>
            </a:xfrm>
            <a:prstGeom prst="rect">
              <a:avLst/>
            </a:prstGeom>
          </p:spPr>
        </p:pic>
      </p:grpSp>
    </p:spTree>
    <p:extLst>
      <p:ext uri="{BB962C8B-B14F-4D97-AF65-F5344CB8AC3E}">
        <p14:creationId xmlns:p14="http://schemas.microsoft.com/office/powerpoint/2010/main" val="1910480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
                                            <p:txEl>
                                              <p:pRg st="4" end="4"/>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5">
                                            <p:txEl>
                                              <p:pRg st="8" end="8"/>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84A107-A415-209D-45CA-8D489B869F26}"/>
              </a:ext>
            </a:extLst>
          </p:cNvPr>
          <p:cNvSpPr>
            <a:spLocks noGrp="1"/>
          </p:cNvSpPr>
          <p:nvPr>
            <p:ph idx="1"/>
          </p:nvPr>
        </p:nvSpPr>
        <p:spPr>
          <a:xfrm>
            <a:off x="622151" y="2152294"/>
            <a:ext cx="10515600" cy="4351338"/>
          </a:xfrm>
        </p:spPr>
        <p:txBody>
          <a:bodyPr>
            <a:normAutofit/>
          </a:bodyPr>
          <a:lstStyle/>
          <a:p>
            <a:pPr marL="0" indent="0" algn="l">
              <a:buNone/>
            </a:pPr>
            <a:r>
              <a:rPr lang="en-US" sz="2800" u="sng" dirty="0">
                <a:solidFill>
                  <a:srgbClr val="000000"/>
                </a:solidFill>
                <a:latin typeface="+mj-lt"/>
              </a:rPr>
              <a:t>4 Types of Changes</a:t>
            </a:r>
            <a:r>
              <a:rPr lang="en-US" sz="2800" dirty="0">
                <a:solidFill>
                  <a:srgbClr val="000000"/>
                </a:solidFill>
                <a:latin typeface="+mj-lt"/>
              </a:rPr>
              <a:t>:</a:t>
            </a:r>
          </a:p>
          <a:p>
            <a:pPr marL="457200" indent="-457200" algn="l">
              <a:buFont typeface="Arial" panose="020B0604020202020204" pitchFamily="34" charset="0"/>
              <a:buChar char="•"/>
            </a:pPr>
            <a:r>
              <a:rPr lang="en-US" sz="2800" dirty="0">
                <a:solidFill>
                  <a:srgbClr val="000000"/>
                </a:solidFill>
                <a:latin typeface="+mj-lt"/>
              </a:rPr>
              <a:t>Baseline Shift</a:t>
            </a:r>
          </a:p>
          <a:p>
            <a:pPr marL="457200" indent="-457200" algn="l">
              <a:buFont typeface="Arial" panose="020B0604020202020204" pitchFamily="34" charset="0"/>
              <a:buChar char="•"/>
            </a:pPr>
            <a:endParaRPr lang="en-US" sz="1400" dirty="0">
              <a:solidFill>
                <a:srgbClr val="000000"/>
              </a:solidFill>
              <a:latin typeface="+mj-lt"/>
            </a:endParaRPr>
          </a:p>
          <a:p>
            <a:pPr marL="457200" indent="-457200" algn="l">
              <a:buFont typeface="Arial" panose="020B0604020202020204" pitchFamily="34" charset="0"/>
              <a:buChar char="•"/>
            </a:pPr>
            <a:r>
              <a:rPr lang="en-US" sz="2800" dirty="0">
                <a:solidFill>
                  <a:srgbClr val="000000"/>
                </a:solidFill>
                <a:latin typeface="+mj-lt"/>
              </a:rPr>
              <a:t>PCRF</a:t>
            </a:r>
          </a:p>
          <a:p>
            <a:pPr marL="457200" indent="-457200" algn="l">
              <a:buFont typeface="Arial" panose="020B0604020202020204" pitchFamily="34" charset="0"/>
              <a:buChar char="•"/>
            </a:pPr>
            <a:endParaRPr lang="en-US" sz="1400" dirty="0">
              <a:solidFill>
                <a:srgbClr val="000000"/>
              </a:solidFill>
              <a:latin typeface="+mj-lt"/>
            </a:endParaRPr>
          </a:p>
          <a:p>
            <a:pPr marL="457200" indent="-457200" algn="l">
              <a:buFont typeface="Arial" panose="020B0604020202020204" pitchFamily="34" charset="0"/>
              <a:buChar char="•"/>
            </a:pPr>
            <a:r>
              <a:rPr lang="en-US" sz="2800" dirty="0">
                <a:solidFill>
                  <a:srgbClr val="000000"/>
                </a:solidFill>
                <a:latin typeface="+mj-lt"/>
              </a:rPr>
              <a:t>Schedule Modification</a:t>
            </a:r>
          </a:p>
          <a:p>
            <a:pPr marL="457200" indent="-457200" algn="l">
              <a:buFont typeface="Arial" panose="020B0604020202020204" pitchFamily="34" charset="0"/>
              <a:buChar char="•"/>
            </a:pPr>
            <a:endParaRPr lang="en-US" sz="1400" dirty="0">
              <a:solidFill>
                <a:srgbClr val="000000"/>
              </a:solidFill>
              <a:latin typeface="+mj-lt"/>
            </a:endParaRPr>
          </a:p>
          <a:p>
            <a:pPr marL="457200" indent="-457200" algn="l">
              <a:buFont typeface="Arial" panose="020B0604020202020204" pitchFamily="34" charset="0"/>
              <a:buChar char="•"/>
            </a:pPr>
            <a:r>
              <a:rPr lang="en-US" sz="2800" dirty="0">
                <a:solidFill>
                  <a:srgbClr val="000000"/>
                </a:solidFill>
                <a:latin typeface="+mj-lt"/>
              </a:rPr>
              <a:t>Shelf Form</a:t>
            </a:r>
          </a:p>
        </p:txBody>
      </p:sp>
      <p:sp>
        <p:nvSpPr>
          <p:cNvPr id="4" name="Title 1">
            <a:extLst>
              <a:ext uri="{FF2B5EF4-FFF2-40B4-BE49-F238E27FC236}">
                <a16:creationId xmlns:a16="http://schemas.microsoft.com/office/drawing/2014/main" id="{B3D56BEE-219A-5F90-B9F4-B24F410C61DD}"/>
              </a:ext>
            </a:extLst>
          </p:cNvPr>
          <p:cNvSpPr txBox="1">
            <a:spLocks/>
          </p:cNvSpPr>
          <p:nvPr/>
        </p:nvSpPr>
        <p:spPr>
          <a:xfrm>
            <a:off x="988807" y="483460"/>
            <a:ext cx="10515600" cy="862426"/>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 Types of Schedule Changes</a:t>
            </a:r>
          </a:p>
        </p:txBody>
      </p:sp>
    </p:spTree>
    <p:extLst>
      <p:ext uri="{BB962C8B-B14F-4D97-AF65-F5344CB8AC3E}">
        <p14:creationId xmlns:p14="http://schemas.microsoft.com/office/powerpoint/2010/main" val="1331775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3" end="3"/>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3D56BEE-219A-5F90-B9F4-B24F410C61DD}"/>
              </a:ext>
            </a:extLst>
          </p:cNvPr>
          <p:cNvSpPr txBox="1">
            <a:spLocks/>
          </p:cNvSpPr>
          <p:nvPr/>
        </p:nvSpPr>
        <p:spPr>
          <a:xfrm>
            <a:off x="375621" y="786429"/>
            <a:ext cx="10515600" cy="862426"/>
          </a:xfrm>
          <a:prstGeom prst="rect">
            <a:avLst/>
          </a:prstGeom>
          <a:noFill/>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Types of Schedule Changes: </a:t>
            </a:r>
          </a:p>
          <a:p>
            <a:r>
              <a:rPr lang="en-US" sz="3200" b="1" dirty="0"/>
              <a:t>Baseline Shift</a:t>
            </a:r>
          </a:p>
        </p:txBody>
      </p:sp>
      <p:sp>
        <p:nvSpPr>
          <p:cNvPr id="6" name="TextBox 5">
            <a:extLst>
              <a:ext uri="{FF2B5EF4-FFF2-40B4-BE49-F238E27FC236}">
                <a16:creationId xmlns:a16="http://schemas.microsoft.com/office/drawing/2014/main" id="{C5E77B8C-1DE6-D15A-0ABD-8D0741592D2C}"/>
              </a:ext>
            </a:extLst>
          </p:cNvPr>
          <p:cNvSpPr txBox="1"/>
          <p:nvPr/>
        </p:nvSpPr>
        <p:spPr>
          <a:xfrm>
            <a:off x="447338" y="2206720"/>
            <a:ext cx="10086109" cy="3108543"/>
          </a:xfrm>
          <a:prstGeom prst="rect">
            <a:avLst/>
          </a:prstGeom>
          <a:noFill/>
        </p:spPr>
        <p:txBody>
          <a:bodyPr wrap="square" rtlCol="0">
            <a:spAutoFit/>
          </a:bodyPr>
          <a:lstStyle/>
          <a:p>
            <a:r>
              <a:rPr lang="en-US" sz="2800" u="sng" dirty="0">
                <a:solidFill>
                  <a:srgbClr val="000000"/>
                </a:solidFill>
                <a:latin typeface="+mj-lt"/>
              </a:rPr>
              <a:t>Criteria for a BL Shift</a:t>
            </a:r>
            <a:r>
              <a:rPr lang="en-US" sz="2800" dirty="0">
                <a:solidFill>
                  <a:srgbClr val="000000"/>
                </a:solidFill>
                <a:latin typeface="+mj-lt"/>
              </a:rPr>
              <a:t>:</a:t>
            </a:r>
          </a:p>
          <a:p>
            <a:endParaRPr lang="en-US" sz="2800" dirty="0">
              <a:solidFill>
                <a:srgbClr val="000000"/>
              </a:solidFill>
              <a:latin typeface="+mj-lt"/>
            </a:endParaRPr>
          </a:p>
          <a:p>
            <a:pPr marL="457200" indent="-457200">
              <a:buFont typeface="Arial" panose="020B0604020202020204" pitchFamily="34" charset="0"/>
              <a:buChar char="•"/>
            </a:pPr>
            <a:r>
              <a:rPr lang="en-US" sz="2800" dirty="0">
                <a:solidFill>
                  <a:srgbClr val="000000"/>
                </a:solidFill>
                <a:latin typeface="+mj-lt"/>
              </a:rPr>
              <a:t>Schedule is </a:t>
            </a:r>
            <a:r>
              <a:rPr lang="en-US" sz="2800" b="1" dirty="0">
                <a:solidFill>
                  <a:schemeClr val="accent3"/>
                </a:solidFill>
                <a:latin typeface="+mj-lt"/>
              </a:rPr>
              <a:t>active</a:t>
            </a:r>
          </a:p>
          <a:p>
            <a:pPr marL="457200" indent="-457200">
              <a:buFont typeface="Arial" panose="020B0604020202020204" pitchFamily="34" charset="0"/>
              <a:buChar char="•"/>
            </a:pPr>
            <a:endParaRPr lang="en-US" sz="2800" b="1" dirty="0">
              <a:solidFill>
                <a:srgbClr val="000000"/>
              </a:solidFill>
              <a:latin typeface="+mj-lt"/>
            </a:endParaRPr>
          </a:p>
          <a:p>
            <a:pPr marL="457200" indent="-457200">
              <a:buFont typeface="Arial" panose="020B0604020202020204" pitchFamily="34" charset="0"/>
              <a:buChar char="•"/>
            </a:pPr>
            <a:r>
              <a:rPr lang="en-US" sz="2800" dirty="0">
                <a:solidFill>
                  <a:srgbClr val="000000"/>
                </a:solidFill>
                <a:latin typeface="+mj-lt"/>
              </a:rPr>
              <a:t>Schedule was </a:t>
            </a:r>
            <a:r>
              <a:rPr lang="en-US" sz="2800" b="1" dirty="0">
                <a:solidFill>
                  <a:schemeClr val="accent3"/>
                </a:solidFill>
                <a:latin typeface="+mj-lt"/>
              </a:rPr>
              <a:t>issued with an anticipated NTP date</a:t>
            </a:r>
          </a:p>
          <a:p>
            <a:pPr marL="457200" indent="-457200">
              <a:buFont typeface="Arial" panose="020B0604020202020204" pitchFamily="34" charset="0"/>
              <a:buChar char="•"/>
            </a:pPr>
            <a:endParaRPr lang="en-US" sz="2800" b="1" dirty="0">
              <a:solidFill>
                <a:srgbClr val="000000"/>
              </a:solidFill>
              <a:latin typeface="+mj-lt"/>
            </a:endParaRPr>
          </a:p>
          <a:p>
            <a:pPr marL="457200" indent="-457200">
              <a:buFont typeface="Arial" panose="020B0604020202020204" pitchFamily="34" charset="0"/>
              <a:buChar char="•"/>
            </a:pPr>
            <a:r>
              <a:rPr lang="en-US" sz="2800" dirty="0">
                <a:solidFill>
                  <a:srgbClr val="000000"/>
                </a:solidFill>
                <a:latin typeface="+mj-lt"/>
              </a:rPr>
              <a:t>Can only be </a:t>
            </a:r>
            <a:r>
              <a:rPr lang="en-US" sz="2800" b="1" dirty="0">
                <a:solidFill>
                  <a:schemeClr val="accent3"/>
                </a:solidFill>
                <a:latin typeface="+mj-lt"/>
              </a:rPr>
              <a:t>used once at the start</a:t>
            </a:r>
            <a:r>
              <a:rPr lang="en-US" sz="2800" dirty="0">
                <a:solidFill>
                  <a:schemeClr val="accent3"/>
                </a:solidFill>
                <a:latin typeface="+mj-lt"/>
              </a:rPr>
              <a:t> </a:t>
            </a:r>
            <a:r>
              <a:rPr lang="en-US" sz="2800" dirty="0">
                <a:solidFill>
                  <a:srgbClr val="000000"/>
                </a:solidFill>
                <a:latin typeface="+mj-lt"/>
              </a:rPr>
              <a:t>of the project </a:t>
            </a:r>
          </a:p>
        </p:txBody>
      </p:sp>
      <p:sp>
        <p:nvSpPr>
          <p:cNvPr id="7" name="Rectangle 6">
            <a:extLst>
              <a:ext uri="{FF2B5EF4-FFF2-40B4-BE49-F238E27FC236}">
                <a16:creationId xmlns:a16="http://schemas.microsoft.com/office/drawing/2014/main" id="{598D329D-7664-B5D6-587D-EE2F231768DD}"/>
              </a:ext>
            </a:extLst>
          </p:cNvPr>
          <p:cNvSpPr/>
          <p:nvPr/>
        </p:nvSpPr>
        <p:spPr>
          <a:xfrm>
            <a:off x="6227374" y="5873128"/>
            <a:ext cx="5423159" cy="741442"/>
          </a:xfrm>
          <a:prstGeom prst="rect">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Request as soon as NTP is known</a:t>
            </a:r>
          </a:p>
        </p:txBody>
      </p:sp>
    </p:spTree>
    <p:extLst>
      <p:ext uri="{BB962C8B-B14F-4D97-AF65-F5344CB8AC3E}">
        <p14:creationId xmlns:p14="http://schemas.microsoft.com/office/powerpoint/2010/main" val="987152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6">
                                            <p:txEl>
                                              <p:pRg st="4" end="4"/>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5E77B8C-1DE6-D15A-0ABD-8D0741592D2C}"/>
              </a:ext>
            </a:extLst>
          </p:cNvPr>
          <p:cNvSpPr txBox="1"/>
          <p:nvPr/>
        </p:nvSpPr>
        <p:spPr>
          <a:xfrm>
            <a:off x="375621" y="2178749"/>
            <a:ext cx="11901055" cy="3970318"/>
          </a:xfrm>
          <a:prstGeom prst="rect">
            <a:avLst/>
          </a:prstGeom>
          <a:noFill/>
        </p:spPr>
        <p:txBody>
          <a:bodyPr wrap="square" rtlCol="0">
            <a:spAutoFit/>
          </a:bodyPr>
          <a:lstStyle/>
          <a:p>
            <a:r>
              <a:rPr lang="en-US" sz="2800" b="1" dirty="0">
                <a:solidFill>
                  <a:srgbClr val="000000"/>
                </a:solidFill>
                <a:latin typeface="+mj-lt"/>
              </a:rPr>
              <a:t>Example:</a:t>
            </a:r>
          </a:p>
          <a:p>
            <a:r>
              <a:rPr lang="en-US" sz="2800" dirty="0">
                <a:solidFill>
                  <a:srgbClr val="000000"/>
                </a:solidFill>
                <a:latin typeface="+mj-lt"/>
              </a:rPr>
              <a:t>Active Schedule’s NTP Date: 3/4/24</a:t>
            </a:r>
          </a:p>
          <a:p>
            <a:r>
              <a:rPr lang="en-US" sz="2800" dirty="0">
                <a:solidFill>
                  <a:srgbClr val="000000"/>
                </a:solidFill>
                <a:latin typeface="+mj-lt"/>
              </a:rPr>
              <a:t>Mgmt. Let Date: 12/19/28</a:t>
            </a:r>
          </a:p>
          <a:p>
            <a:endParaRPr lang="en-US" sz="2800" dirty="0">
              <a:solidFill>
                <a:srgbClr val="000000"/>
              </a:solidFill>
              <a:latin typeface="+mj-lt"/>
            </a:endParaRPr>
          </a:p>
          <a:p>
            <a:r>
              <a:rPr lang="en-US" sz="2800" dirty="0">
                <a:solidFill>
                  <a:srgbClr val="000000"/>
                </a:solidFill>
                <a:latin typeface="+mj-lt"/>
              </a:rPr>
              <a:t>Consultant receives NTP: 9/6/24</a:t>
            </a:r>
          </a:p>
          <a:p>
            <a:r>
              <a:rPr lang="en-US" sz="2800" dirty="0">
                <a:solidFill>
                  <a:srgbClr val="000000"/>
                </a:solidFill>
                <a:latin typeface="+mj-lt"/>
              </a:rPr>
              <a:t>9/6/24-3/4/24 = 6 months behind</a:t>
            </a:r>
          </a:p>
          <a:p>
            <a:r>
              <a:rPr lang="en-US" sz="2800" dirty="0">
                <a:solidFill>
                  <a:srgbClr val="000000"/>
                </a:solidFill>
                <a:latin typeface="+mj-lt"/>
              </a:rPr>
              <a:t>(Shifted) Active Schedule’s NTP Date: </a:t>
            </a:r>
            <a:r>
              <a:rPr lang="en-US" sz="2800" b="1" dirty="0">
                <a:solidFill>
                  <a:srgbClr val="000000"/>
                </a:solidFill>
                <a:latin typeface="+mj-lt"/>
              </a:rPr>
              <a:t>9/4/24</a:t>
            </a:r>
          </a:p>
          <a:p>
            <a:r>
              <a:rPr lang="en-US" sz="2800" dirty="0">
                <a:solidFill>
                  <a:srgbClr val="000000"/>
                </a:solidFill>
                <a:latin typeface="+mj-lt"/>
              </a:rPr>
              <a:t>(Shifted) Mgmt. Let Date: </a:t>
            </a:r>
            <a:r>
              <a:rPr lang="en-US" sz="2800" b="1" dirty="0">
                <a:solidFill>
                  <a:srgbClr val="000000"/>
                </a:solidFill>
                <a:latin typeface="+mj-lt"/>
              </a:rPr>
              <a:t>6/19/29</a:t>
            </a:r>
          </a:p>
          <a:p>
            <a:r>
              <a:rPr lang="en-US" sz="2800" dirty="0">
                <a:solidFill>
                  <a:srgbClr val="000000"/>
                </a:solidFill>
                <a:latin typeface="+mj-lt"/>
              </a:rPr>
              <a:t>*</a:t>
            </a:r>
            <a:r>
              <a:rPr lang="en-US" sz="2800" b="1" dirty="0">
                <a:solidFill>
                  <a:schemeClr val="accent3"/>
                </a:solidFill>
                <a:latin typeface="+mj-lt"/>
              </a:rPr>
              <a:t>All P6 activities </a:t>
            </a:r>
            <a:r>
              <a:rPr lang="en-US" sz="2800" dirty="0">
                <a:solidFill>
                  <a:srgbClr val="000000"/>
                </a:solidFill>
                <a:latin typeface="+mj-lt"/>
              </a:rPr>
              <a:t>are given a new BL dates that are </a:t>
            </a:r>
            <a:r>
              <a:rPr lang="en-US" sz="2800" b="1" dirty="0">
                <a:solidFill>
                  <a:schemeClr val="accent3"/>
                </a:solidFill>
                <a:latin typeface="+mj-lt"/>
              </a:rPr>
              <a:t>6 months later</a:t>
            </a:r>
          </a:p>
        </p:txBody>
      </p:sp>
      <p:sp>
        <p:nvSpPr>
          <p:cNvPr id="7" name="Title 1">
            <a:extLst>
              <a:ext uri="{FF2B5EF4-FFF2-40B4-BE49-F238E27FC236}">
                <a16:creationId xmlns:a16="http://schemas.microsoft.com/office/drawing/2014/main" id="{25EE7712-DF02-6B89-AFA4-1FD73A4B4572}"/>
              </a:ext>
            </a:extLst>
          </p:cNvPr>
          <p:cNvSpPr txBox="1">
            <a:spLocks/>
          </p:cNvSpPr>
          <p:nvPr/>
        </p:nvSpPr>
        <p:spPr>
          <a:xfrm>
            <a:off x="375621" y="786429"/>
            <a:ext cx="10515600" cy="862426"/>
          </a:xfrm>
          <a:prstGeom prst="rect">
            <a:avLst/>
          </a:prstGeom>
          <a:noFill/>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Types of Schedule Changes: </a:t>
            </a:r>
          </a:p>
          <a:p>
            <a:r>
              <a:rPr lang="en-US" sz="3200" b="1" dirty="0"/>
              <a:t>Baseline Shift</a:t>
            </a:r>
          </a:p>
        </p:txBody>
      </p:sp>
    </p:spTree>
    <p:extLst>
      <p:ext uri="{BB962C8B-B14F-4D97-AF65-F5344CB8AC3E}">
        <p14:creationId xmlns:p14="http://schemas.microsoft.com/office/powerpoint/2010/main" val="141602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5E77B8C-1DE6-D15A-0ABD-8D0741592D2C}"/>
              </a:ext>
            </a:extLst>
          </p:cNvPr>
          <p:cNvSpPr txBox="1"/>
          <p:nvPr/>
        </p:nvSpPr>
        <p:spPr>
          <a:xfrm>
            <a:off x="375621" y="2364306"/>
            <a:ext cx="10086109" cy="3108543"/>
          </a:xfrm>
          <a:prstGeom prst="rect">
            <a:avLst/>
          </a:prstGeom>
          <a:noFill/>
        </p:spPr>
        <p:txBody>
          <a:bodyPr wrap="square" rtlCol="0">
            <a:spAutoFit/>
          </a:bodyPr>
          <a:lstStyle/>
          <a:p>
            <a:r>
              <a:rPr lang="en-US" sz="2800" u="sng" dirty="0">
                <a:solidFill>
                  <a:srgbClr val="000000"/>
                </a:solidFill>
                <a:latin typeface="+mj-lt"/>
              </a:rPr>
              <a:t>Project Change Request Form Criteria</a:t>
            </a:r>
            <a:r>
              <a:rPr lang="en-US" sz="2800" dirty="0">
                <a:solidFill>
                  <a:srgbClr val="000000"/>
                </a:solidFill>
                <a:latin typeface="+mj-lt"/>
              </a:rPr>
              <a:t>:</a:t>
            </a:r>
          </a:p>
          <a:p>
            <a:endParaRPr lang="en-US" sz="2800" dirty="0">
              <a:solidFill>
                <a:srgbClr val="000000"/>
              </a:solidFill>
              <a:latin typeface="+mj-lt"/>
            </a:endParaRPr>
          </a:p>
          <a:p>
            <a:pPr marL="457200" indent="-457200">
              <a:buFont typeface="Arial" panose="020B0604020202020204" pitchFamily="34" charset="0"/>
              <a:buChar char="•"/>
            </a:pPr>
            <a:r>
              <a:rPr lang="en-US" sz="2800" dirty="0">
                <a:solidFill>
                  <a:srgbClr val="000000"/>
                </a:solidFill>
                <a:latin typeface="+mj-lt"/>
              </a:rPr>
              <a:t>Schedule </a:t>
            </a:r>
            <a:r>
              <a:rPr lang="en-US" sz="2800" b="1" dirty="0">
                <a:solidFill>
                  <a:schemeClr val="accent3"/>
                </a:solidFill>
                <a:latin typeface="+mj-lt"/>
              </a:rPr>
              <a:t>cannot </a:t>
            </a:r>
            <a:r>
              <a:rPr lang="en-US" sz="2800" dirty="0">
                <a:solidFill>
                  <a:srgbClr val="000000"/>
                </a:solidFill>
                <a:latin typeface="+mj-lt"/>
              </a:rPr>
              <a:t>recover for Let date</a:t>
            </a:r>
          </a:p>
          <a:p>
            <a:pPr marL="457200" indent="-457200">
              <a:buFont typeface="Arial" panose="020B0604020202020204" pitchFamily="34" charset="0"/>
              <a:buChar char="•"/>
            </a:pPr>
            <a:endParaRPr lang="en-US" sz="2800" dirty="0">
              <a:solidFill>
                <a:srgbClr val="000000"/>
              </a:solidFill>
              <a:latin typeface="+mj-lt"/>
            </a:endParaRPr>
          </a:p>
          <a:p>
            <a:pPr marL="457200" indent="-457200">
              <a:buFont typeface="Arial" panose="020B0604020202020204" pitchFamily="34" charset="0"/>
              <a:buChar char="•"/>
            </a:pPr>
            <a:r>
              <a:rPr lang="en-US" sz="2800" dirty="0">
                <a:solidFill>
                  <a:srgbClr val="000000"/>
                </a:solidFill>
                <a:latin typeface="+mj-lt"/>
              </a:rPr>
              <a:t>Schedule will </a:t>
            </a:r>
            <a:r>
              <a:rPr lang="en-US" sz="2800" b="1" dirty="0">
                <a:solidFill>
                  <a:schemeClr val="accent3"/>
                </a:solidFill>
                <a:latin typeface="+mj-lt"/>
              </a:rPr>
              <a:t>change fiscal year</a:t>
            </a:r>
          </a:p>
          <a:p>
            <a:pPr marL="457200" indent="-457200">
              <a:buFont typeface="Arial" panose="020B0604020202020204" pitchFamily="34" charset="0"/>
              <a:buChar char="•"/>
            </a:pPr>
            <a:endParaRPr lang="en-US" sz="2800" b="1" dirty="0">
              <a:solidFill>
                <a:schemeClr val="accent3"/>
              </a:solidFill>
              <a:latin typeface="+mj-lt"/>
            </a:endParaRPr>
          </a:p>
          <a:p>
            <a:pPr marL="457200" indent="-457200">
              <a:buFont typeface="Arial" panose="020B0604020202020204" pitchFamily="34" charset="0"/>
              <a:buChar char="•"/>
            </a:pPr>
            <a:r>
              <a:rPr lang="en-US" sz="2800" dirty="0">
                <a:solidFill>
                  <a:srgbClr val="000000"/>
                </a:solidFill>
                <a:latin typeface="+mj-lt"/>
              </a:rPr>
              <a:t>Schedule is at least </a:t>
            </a:r>
            <a:r>
              <a:rPr lang="en-US" sz="2800" b="1" dirty="0">
                <a:solidFill>
                  <a:schemeClr val="accent3"/>
                </a:solidFill>
                <a:latin typeface="+mj-lt"/>
              </a:rPr>
              <a:t>1 year behind baseline</a:t>
            </a:r>
          </a:p>
        </p:txBody>
      </p:sp>
      <p:sp>
        <p:nvSpPr>
          <p:cNvPr id="2" name="Rectangle 1">
            <a:extLst>
              <a:ext uri="{FF2B5EF4-FFF2-40B4-BE49-F238E27FC236}">
                <a16:creationId xmlns:a16="http://schemas.microsoft.com/office/drawing/2014/main" id="{50BD19C8-444A-DCDF-7DC5-320CCE0199E4}"/>
              </a:ext>
            </a:extLst>
          </p:cNvPr>
          <p:cNvSpPr/>
          <p:nvPr/>
        </p:nvSpPr>
        <p:spPr>
          <a:xfrm>
            <a:off x="6392884" y="5934333"/>
            <a:ext cx="5225375" cy="641243"/>
          </a:xfrm>
          <a:prstGeom prst="rect">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Submit PCRF as soon as possible</a:t>
            </a:r>
          </a:p>
        </p:txBody>
      </p:sp>
      <p:sp>
        <p:nvSpPr>
          <p:cNvPr id="8" name="Title 1">
            <a:extLst>
              <a:ext uri="{FF2B5EF4-FFF2-40B4-BE49-F238E27FC236}">
                <a16:creationId xmlns:a16="http://schemas.microsoft.com/office/drawing/2014/main" id="{1DBCD85A-C0F8-01B5-CDFD-91D50A82A3DD}"/>
              </a:ext>
            </a:extLst>
          </p:cNvPr>
          <p:cNvSpPr txBox="1">
            <a:spLocks/>
          </p:cNvSpPr>
          <p:nvPr/>
        </p:nvSpPr>
        <p:spPr>
          <a:xfrm>
            <a:off x="375621" y="786429"/>
            <a:ext cx="10515600" cy="862426"/>
          </a:xfrm>
          <a:prstGeom prst="rect">
            <a:avLst/>
          </a:prstGeom>
          <a:noFill/>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Types of Schedule Changes: </a:t>
            </a:r>
          </a:p>
          <a:p>
            <a:r>
              <a:rPr lang="en-US" sz="3200" b="1" dirty="0"/>
              <a:t>PCRF</a:t>
            </a:r>
          </a:p>
        </p:txBody>
      </p:sp>
    </p:spTree>
    <p:extLst>
      <p:ext uri="{BB962C8B-B14F-4D97-AF65-F5344CB8AC3E}">
        <p14:creationId xmlns:p14="http://schemas.microsoft.com/office/powerpoint/2010/main" val="540410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6">
                                            <p:txEl>
                                              <p:pRg st="4" end="4"/>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5E77B8C-1DE6-D15A-0ABD-8D0741592D2C}"/>
              </a:ext>
            </a:extLst>
          </p:cNvPr>
          <p:cNvSpPr txBox="1"/>
          <p:nvPr/>
        </p:nvSpPr>
        <p:spPr>
          <a:xfrm>
            <a:off x="375621" y="2730231"/>
            <a:ext cx="10086109" cy="2246769"/>
          </a:xfrm>
          <a:prstGeom prst="rect">
            <a:avLst/>
          </a:prstGeom>
          <a:noFill/>
        </p:spPr>
        <p:txBody>
          <a:bodyPr wrap="square" rtlCol="0">
            <a:spAutoFit/>
          </a:bodyPr>
          <a:lstStyle/>
          <a:p>
            <a:r>
              <a:rPr lang="en-US" sz="2800" u="sng" dirty="0">
                <a:solidFill>
                  <a:srgbClr val="000000"/>
                </a:solidFill>
                <a:latin typeface="+mj-lt"/>
              </a:rPr>
              <a:t>Schedule Modification Criteria</a:t>
            </a:r>
            <a:r>
              <a:rPr lang="en-US" sz="2800" dirty="0">
                <a:solidFill>
                  <a:srgbClr val="000000"/>
                </a:solidFill>
                <a:latin typeface="+mj-lt"/>
              </a:rPr>
              <a:t>:</a:t>
            </a:r>
          </a:p>
          <a:p>
            <a:endParaRPr lang="en-US" sz="2800" dirty="0">
              <a:solidFill>
                <a:srgbClr val="000000"/>
              </a:solidFill>
              <a:latin typeface="+mj-lt"/>
            </a:endParaRPr>
          </a:p>
          <a:p>
            <a:pPr marL="457200" indent="-457200">
              <a:buFont typeface="Arial" panose="020B0604020202020204" pitchFamily="34" charset="0"/>
              <a:buChar char="•"/>
            </a:pPr>
            <a:r>
              <a:rPr lang="en-US" sz="2800" dirty="0">
                <a:solidFill>
                  <a:srgbClr val="000000"/>
                </a:solidFill>
                <a:latin typeface="+mj-lt"/>
              </a:rPr>
              <a:t>P6 activity needs to be </a:t>
            </a:r>
            <a:r>
              <a:rPr lang="en-US" sz="2800" b="1" dirty="0">
                <a:solidFill>
                  <a:schemeClr val="accent3"/>
                </a:solidFill>
                <a:latin typeface="+mj-lt"/>
              </a:rPr>
              <a:t>removed</a:t>
            </a:r>
          </a:p>
          <a:p>
            <a:pPr marL="457200" indent="-457200">
              <a:buFont typeface="Arial" panose="020B0604020202020204" pitchFamily="34" charset="0"/>
              <a:buChar char="•"/>
            </a:pPr>
            <a:endParaRPr lang="en-US" sz="2800" dirty="0">
              <a:solidFill>
                <a:srgbClr val="000000"/>
              </a:solidFill>
              <a:latin typeface="+mj-lt"/>
            </a:endParaRPr>
          </a:p>
          <a:p>
            <a:pPr marL="457200" indent="-457200">
              <a:buFont typeface="Arial" panose="020B0604020202020204" pitchFamily="34" charset="0"/>
              <a:buChar char="•"/>
            </a:pPr>
            <a:r>
              <a:rPr lang="en-US" sz="2800" dirty="0">
                <a:solidFill>
                  <a:srgbClr val="000000"/>
                </a:solidFill>
                <a:latin typeface="+mj-lt"/>
              </a:rPr>
              <a:t>P6 activity needs to be </a:t>
            </a:r>
            <a:r>
              <a:rPr lang="en-US" sz="2800" b="1" dirty="0">
                <a:solidFill>
                  <a:schemeClr val="accent3"/>
                </a:solidFill>
                <a:latin typeface="+mj-lt"/>
              </a:rPr>
              <a:t>added</a:t>
            </a:r>
          </a:p>
        </p:txBody>
      </p:sp>
      <p:sp>
        <p:nvSpPr>
          <p:cNvPr id="2" name="Title 1">
            <a:extLst>
              <a:ext uri="{FF2B5EF4-FFF2-40B4-BE49-F238E27FC236}">
                <a16:creationId xmlns:a16="http://schemas.microsoft.com/office/drawing/2014/main" id="{15C20529-6FB0-2887-4F5F-6663D9D9EA3D}"/>
              </a:ext>
            </a:extLst>
          </p:cNvPr>
          <p:cNvSpPr txBox="1">
            <a:spLocks/>
          </p:cNvSpPr>
          <p:nvPr/>
        </p:nvSpPr>
        <p:spPr>
          <a:xfrm>
            <a:off x="375621" y="786429"/>
            <a:ext cx="10515600" cy="862426"/>
          </a:xfrm>
          <a:prstGeom prst="rect">
            <a:avLst/>
          </a:prstGeom>
          <a:noFill/>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Types of Schedule Changes: </a:t>
            </a:r>
          </a:p>
          <a:p>
            <a:r>
              <a:rPr lang="en-US" sz="3200" b="1" dirty="0"/>
              <a:t>Schedule Modification</a:t>
            </a:r>
          </a:p>
        </p:txBody>
      </p:sp>
    </p:spTree>
    <p:extLst>
      <p:ext uri="{BB962C8B-B14F-4D97-AF65-F5344CB8AC3E}">
        <p14:creationId xmlns:p14="http://schemas.microsoft.com/office/powerpoint/2010/main" val="142534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5E77B8C-1DE6-D15A-0ABD-8D0741592D2C}"/>
              </a:ext>
            </a:extLst>
          </p:cNvPr>
          <p:cNvSpPr txBox="1"/>
          <p:nvPr/>
        </p:nvSpPr>
        <p:spPr>
          <a:xfrm>
            <a:off x="375621" y="2591215"/>
            <a:ext cx="10086109" cy="2246769"/>
          </a:xfrm>
          <a:prstGeom prst="rect">
            <a:avLst/>
          </a:prstGeom>
          <a:noFill/>
        </p:spPr>
        <p:txBody>
          <a:bodyPr wrap="square" rtlCol="0">
            <a:spAutoFit/>
          </a:bodyPr>
          <a:lstStyle/>
          <a:p>
            <a:r>
              <a:rPr lang="en-US" sz="2800" u="sng" dirty="0">
                <a:solidFill>
                  <a:srgbClr val="000000"/>
                </a:solidFill>
                <a:latin typeface="+mj-lt"/>
              </a:rPr>
              <a:t>Shelf Form Criteria</a:t>
            </a:r>
            <a:r>
              <a:rPr lang="en-US" sz="2800" dirty="0">
                <a:solidFill>
                  <a:srgbClr val="000000"/>
                </a:solidFill>
                <a:latin typeface="+mj-lt"/>
              </a:rPr>
              <a:t>:</a:t>
            </a:r>
          </a:p>
          <a:p>
            <a:endParaRPr lang="en-US" sz="2800" dirty="0">
              <a:solidFill>
                <a:srgbClr val="000000"/>
              </a:solidFill>
              <a:latin typeface="+mj-lt"/>
            </a:endParaRPr>
          </a:p>
          <a:p>
            <a:pPr marL="457200" indent="-457200">
              <a:buFont typeface="Arial" panose="020B0604020202020204" pitchFamily="34" charset="0"/>
              <a:buChar char="•"/>
            </a:pPr>
            <a:r>
              <a:rPr lang="en-US" sz="2800" dirty="0">
                <a:solidFill>
                  <a:srgbClr val="000000"/>
                </a:solidFill>
                <a:latin typeface="+mj-lt"/>
              </a:rPr>
              <a:t>ROW Authorization </a:t>
            </a:r>
            <a:r>
              <a:rPr lang="en-US" sz="2800" b="1" dirty="0">
                <a:solidFill>
                  <a:schemeClr val="accent3"/>
                </a:solidFill>
                <a:latin typeface="+mj-lt"/>
              </a:rPr>
              <a:t>funds are not available</a:t>
            </a:r>
          </a:p>
          <a:p>
            <a:pPr marL="457200" indent="-457200">
              <a:buFont typeface="Arial" panose="020B0604020202020204" pitchFamily="34" charset="0"/>
              <a:buChar char="•"/>
            </a:pPr>
            <a:endParaRPr lang="en-US" sz="2800" dirty="0">
              <a:solidFill>
                <a:srgbClr val="000000"/>
              </a:solidFill>
              <a:latin typeface="+mj-lt"/>
            </a:endParaRPr>
          </a:p>
          <a:p>
            <a:pPr marL="457200" indent="-457200">
              <a:buFont typeface="Arial" panose="020B0604020202020204" pitchFamily="34" charset="0"/>
              <a:buChar char="•"/>
            </a:pPr>
            <a:r>
              <a:rPr lang="en-US" sz="2800" dirty="0">
                <a:solidFill>
                  <a:srgbClr val="000000"/>
                </a:solidFill>
                <a:latin typeface="+mj-lt"/>
              </a:rPr>
              <a:t>Construction Authorization </a:t>
            </a:r>
            <a:r>
              <a:rPr lang="en-US" sz="2800" b="1" dirty="0">
                <a:solidFill>
                  <a:schemeClr val="accent3"/>
                </a:solidFill>
                <a:latin typeface="+mj-lt"/>
              </a:rPr>
              <a:t>funds are not available</a:t>
            </a:r>
          </a:p>
        </p:txBody>
      </p:sp>
      <p:sp>
        <p:nvSpPr>
          <p:cNvPr id="2" name="Rectangle 1">
            <a:extLst>
              <a:ext uri="{FF2B5EF4-FFF2-40B4-BE49-F238E27FC236}">
                <a16:creationId xmlns:a16="http://schemas.microsoft.com/office/drawing/2014/main" id="{836EFB4B-85EB-3794-454B-8011E98DD7CA}"/>
              </a:ext>
            </a:extLst>
          </p:cNvPr>
          <p:cNvSpPr/>
          <p:nvPr/>
        </p:nvSpPr>
        <p:spPr>
          <a:xfrm>
            <a:off x="6518971" y="5538171"/>
            <a:ext cx="5131561" cy="1066800"/>
          </a:xfrm>
          <a:prstGeom prst="rect">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Project on hold right </a:t>
            </a:r>
            <a:r>
              <a:rPr lang="en-US" sz="2800" u="sng" dirty="0">
                <a:solidFill>
                  <a:srgbClr val="000000"/>
                </a:solidFill>
                <a:latin typeface="+mj-lt"/>
              </a:rPr>
              <a:t>before</a:t>
            </a:r>
            <a:r>
              <a:rPr lang="en-US" sz="2800" dirty="0">
                <a:solidFill>
                  <a:srgbClr val="000000"/>
                </a:solidFill>
                <a:latin typeface="+mj-lt"/>
              </a:rPr>
              <a:t> funding authorization occurred</a:t>
            </a:r>
          </a:p>
        </p:txBody>
      </p:sp>
      <p:sp>
        <p:nvSpPr>
          <p:cNvPr id="8" name="Title 1">
            <a:extLst>
              <a:ext uri="{FF2B5EF4-FFF2-40B4-BE49-F238E27FC236}">
                <a16:creationId xmlns:a16="http://schemas.microsoft.com/office/drawing/2014/main" id="{699759BB-BAAB-4628-6701-E7F7AB8D0C1B}"/>
              </a:ext>
            </a:extLst>
          </p:cNvPr>
          <p:cNvSpPr txBox="1">
            <a:spLocks/>
          </p:cNvSpPr>
          <p:nvPr/>
        </p:nvSpPr>
        <p:spPr>
          <a:xfrm>
            <a:off x="375621" y="786429"/>
            <a:ext cx="10515600" cy="862426"/>
          </a:xfrm>
          <a:prstGeom prst="rect">
            <a:avLst/>
          </a:prstGeom>
          <a:noFill/>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Types of Schedule Changes: </a:t>
            </a:r>
          </a:p>
          <a:p>
            <a:r>
              <a:rPr lang="en-US" sz="3200" b="1" dirty="0"/>
              <a:t>Shelf Form</a:t>
            </a:r>
          </a:p>
        </p:txBody>
      </p:sp>
    </p:spTree>
    <p:extLst>
      <p:ext uri="{BB962C8B-B14F-4D97-AF65-F5344CB8AC3E}">
        <p14:creationId xmlns:p14="http://schemas.microsoft.com/office/powerpoint/2010/main" val="2183642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9183DB-B292-1424-15B7-1E55E9D0D250}"/>
              </a:ext>
            </a:extLst>
          </p:cNvPr>
          <p:cNvSpPr txBox="1"/>
          <p:nvPr/>
        </p:nvSpPr>
        <p:spPr>
          <a:xfrm>
            <a:off x="360218" y="2306806"/>
            <a:ext cx="10515600" cy="3877985"/>
          </a:xfrm>
          <a:prstGeom prst="rect">
            <a:avLst/>
          </a:prstGeom>
          <a:noFill/>
        </p:spPr>
        <p:txBody>
          <a:bodyPr wrap="square" rtlCol="0">
            <a:spAutoFit/>
          </a:bodyPr>
          <a:lstStyle/>
          <a:p>
            <a:r>
              <a:rPr lang="en-US" sz="3200" b="1" dirty="0">
                <a:solidFill>
                  <a:srgbClr val="000000"/>
                </a:solidFill>
                <a:latin typeface="+mj-lt"/>
              </a:rPr>
              <a:t>Which is NOT a type of schedule change?</a:t>
            </a:r>
          </a:p>
          <a:p>
            <a:endParaRPr lang="en-US" sz="3200" b="1" dirty="0">
              <a:solidFill>
                <a:srgbClr val="000000"/>
              </a:solidFill>
              <a:latin typeface="+mj-lt"/>
            </a:endParaRPr>
          </a:p>
          <a:p>
            <a:pPr marL="514350" indent="-514350">
              <a:buAutoNum type="alphaUcPeriod"/>
            </a:pPr>
            <a:r>
              <a:rPr lang="en-US" sz="2800" dirty="0">
                <a:solidFill>
                  <a:srgbClr val="000000"/>
                </a:solidFill>
                <a:latin typeface="+mj-lt"/>
              </a:rPr>
              <a:t>PCRF</a:t>
            </a:r>
          </a:p>
          <a:p>
            <a:pPr marL="514350" indent="-514350">
              <a:buAutoNum type="alphaUcPeriod"/>
            </a:pPr>
            <a:endParaRPr lang="en-US" sz="1400" dirty="0">
              <a:solidFill>
                <a:srgbClr val="000000"/>
              </a:solidFill>
              <a:latin typeface="+mj-lt"/>
            </a:endParaRPr>
          </a:p>
          <a:p>
            <a:pPr marL="514350" indent="-514350">
              <a:buAutoNum type="alphaUcPeriod"/>
            </a:pPr>
            <a:r>
              <a:rPr lang="en-US" sz="2800" dirty="0">
                <a:solidFill>
                  <a:srgbClr val="000000"/>
                </a:solidFill>
                <a:latin typeface="+mj-lt"/>
              </a:rPr>
              <a:t>Schedule Modification</a:t>
            </a:r>
          </a:p>
          <a:p>
            <a:pPr marL="514350" indent="-514350">
              <a:buAutoNum type="alphaUcPeriod"/>
            </a:pPr>
            <a:endParaRPr lang="en-US" sz="1400" dirty="0">
              <a:solidFill>
                <a:srgbClr val="000000"/>
              </a:solidFill>
              <a:latin typeface="+mj-lt"/>
            </a:endParaRPr>
          </a:p>
          <a:p>
            <a:pPr marL="514350" indent="-514350">
              <a:buAutoNum type="alphaUcPeriod"/>
            </a:pPr>
            <a:r>
              <a:rPr lang="en-US" sz="2800" dirty="0">
                <a:solidFill>
                  <a:srgbClr val="000000"/>
                </a:solidFill>
                <a:latin typeface="+mj-lt"/>
              </a:rPr>
              <a:t>PFA</a:t>
            </a:r>
          </a:p>
          <a:p>
            <a:pPr marL="514350" indent="-514350">
              <a:buAutoNum type="alphaUcPeriod"/>
            </a:pPr>
            <a:endParaRPr lang="en-US" sz="1400" dirty="0">
              <a:solidFill>
                <a:srgbClr val="000000"/>
              </a:solidFill>
              <a:latin typeface="+mj-lt"/>
            </a:endParaRPr>
          </a:p>
          <a:p>
            <a:pPr marL="514350" indent="-514350">
              <a:buAutoNum type="alphaUcPeriod"/>
            </a:pPr>
            <a:r>
              <a:rPr lang="en-US" sz="2800" dirty="0">
                <a:solidFill>
                  <a:srgbClr val="000000"/>
                </a:solidFill>
                <a:latin typeface="+mj-lt"/>
              </a:rPr>
              <a:t>Shelf Form</a:t>
            </a:r>
          </a:p>
          <a:p>
            <a:pPr marL="514350" indent="-514350">
              <a:buAutoNum type="alphaUcPeriod"/>
            </a:pPr>
            <a:endParaRPr lang="en-US" sz="2800" dirty="0">
              <a:solidFill>
                <a:srgbClr val="000000"/>
              </a:solidFill>
              <a:latin typeface="+mj-lt"/>
            </a:endParaRPr>
          </a:p>
        </p:txBody>
      </p:sp>
      <p:grpSp>
        <p:nvGrpSpPr>
          <p:cNvPr id="8" name="Group 7">
            <a:extLst>
              <a:ext uri="{FF2B5EF4-FFF2-40B4-BE49-F238E27FC236}">
                <a16:creationId xmlns:a16="http://schemas.microsoft.com/office/drawing/2014/main" id="{B2512E84-D75D-4804-99D1-42858DAF88F6}"/>
              </a:ext>
            </a:extLst>
          </p:cNvPr>
          <p:cNvGrpSpPr/>
          <p:nvPr/>
        </p:nvGrpSpPr>
        <p:grpSpPr>
          <a:xfrm>
            <a:off x="360218" y="456339"/>
            <a:ext cx="11419406" cy="941248"/>
            <a:chOff x="360218" y="456339"/>
            <a:chExt cx="11419406" cy="941248"/>
          </a:xfrm>
        </p:grpSpPr>
        <p:sp>
          <p:nvSpPr>
            <p:cNvPr id="9" name="Title 1">
              <a:extLst>
                <a:ext uri="{FF2B5EF4-FFF2-40B4-BE49-F238E27FC236}">
                  <a16:creationId xmlns:a16="http://schemas.microsoft.com/office/drawing/2014/main" id="{3DBAA140-5750-CDDE-F982-D0FFF18D060D}"/>
                </a:ext>
              </a:extLst>
            </p:cNvPr>
            <p:cNvSpPr txBox="1">
              <a:spLocks/>
            </p:cNvSpPr>
            <p:nvPr/>
          </p:nvSpPr>
          <p:spPr>
            <a:xfrm>
              <a:off x="360218" y="483187"/>
              <a:ext cx="11419406" cy="914400"/>
            </a:xfrm>
            <a:prstGeom prst="rect">
              <a:avLst/>
            </a:prstGeom>
            <a:solidFill>
              <a:schemeClr val="accent2">
                <a:lumMod val="60000"/>
                <a:lumOff val="4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rgbClr val="000000"/>
                  </a:solidFill>
                </a:rPr>
                <a:t> Schedule Review</a:t>
              </a:r>
            </a:p>
          </p:txBody>
        </p:sp>
        <p:pic>
          <p:nvPicPr>
            <p:cNvPr id="10" name="Graphic 9" descr="Classroom with solid fill">
              <a:extLst>
                <a:ext uri="{FF2B5EF4-FFF2-40B4-BE49-F238E27FC236}">
                  <a16:creationId xmlns:a16="http://schemas.microsoft.com/office/drawing/2014/main" id="{F99BAACD-B88A-DEBE-C747-A10DCBEAD6B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8764" y="456339"/>
              <a:ext cx="914400" cy="914400"/>
            </a:xfrm>
            <a:prstGeom prst="rect">
              <a:avLst/>
            </a:prstGeom>
          </p:spPr>
        </p:pic>
      </p:grpSp>
    </p:spTree>
    <p:extLst>
      <p:ext uri="{BB962C8B-B14F-4D97-AF65-F5344CB8AC3E}">
        <p14:creationId xmlns:p14="http://schemas.microsoft.com/office/powerpoint/2010/main" val="41022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5">
                                            <p:txEl>
                                              <p:pRg st="6" end="6"/>
                                            </p:txEl>
                                          </p:spTgt>
                                        </p:tgtEl>
                                        <p:attrNameLst>
                                          <p:attrName>style.color</p:attrName>
                                        </p:attrNameLst>
                                      </p:cBhvr>
                                      <p:to>
                                        <a:schemeClr val="accent2"/>
                                      </p:to>
                                    </p:animClr>
                                    <p:animClr clrSpc="rgb" dir="cw">
                                      <p:cBhvr>
                                        <p:cTn id="7" dur="500" fill="hold"/>
                                        <p:tgtEl>
                                          <p:spTgt spid="5">
                                            <p:txEl>
                                              <p:pRg st="6" end="6"/>
                                            </p:txEl>
                                          </p:spTgt>
                                        </p:tgtEl>
                                        <p:attrNameLst>
                                          <p:attrName>fillcolor</p:attrName>
                                        </p:attrNameLst>
                                      </p:cBhvr>
                                      <p:to>
                                        <a:schemeClr val="accent2"/>
                                      </p:to>
                                    </p:animClr>
                                    <p:set>
                                      <p:cBhvr>
                                        <p:cTn id="8" dur="500" fill="hold"/>
                                        <p:tgtEl>
                                          <p:spTgt spid="5">
                                            <p:txEl>
                                              <p:pRg st="6" end="6"/>
                                            </p:txEl>
                                          </p:spTgt>
                                        </p:tgtEl>
                                        <p:attrNameLst>
                                          <p:attrName>fill.type</p:attrName>
                                        </p:attrNameLst>
                                      </p:cBhvr>
                                      <p:to>
                                        <p:strVal val="solid"/>
                                      </p:to>
                                    </p:set>
                                    <p:set>
                                      <p:cBhvr>
                                        <p:cTn id="9" dur="500" fill="hold"/>
                                        <p:tgtEl>
                                          <p:spTgt spid="5">
                                            <p:txEl>
                                              <p:pRg st="6" end="6"/>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3950C7B-17E2-7513-859E-9D0A20D57D0B}"/>
              </a:ext>
            </a:extLst>
          </p:cNvPr>
          <p:cNvSpPr txBox="1">
            <a:spLocks/>
          </p:cNvSpPr>
          <p:nvPr/>
        </p:nvSpPr>
        <p:spPr>
          <a:xfrm>
            <a:off x="923913" y="405535"/>
            <a:ext cx="10515600" cy="1150523"/>
          </a:xfrm>
          <a:prstGeom prst="rect">
            <a:avLst/>
          </a:prstGeom>
          <a:no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 Learning Objectives</a:t>
            </a:r>
          </a:p>
        </p:txBody>
      </p:sp>
      <p:grpSp>
        <p:nvGrpSpPr>
          <p:cNvPr id="7" name="Group 6">
            <a:extLst>
              <a:ext uri="{FF2B5EF4-FFF2-40B4-BE49-F238E27FC236}">
                <a16:creationId xmlns:a16="http://schemas.microsoft.com/office/drawing/2014/main" id="{6F62C0E9-34F7-878A-A031-2AA322479568}"/>
              </a:ext>
            </a:extLst>
          </p:cNvPr>
          <p:cNvGrpSpPr/>
          <p:nvPr/>
        </p:nvGrpSpPr>
        <p:grpSpPr>
          <a:xfrm>
            <a:off x="327645" y="2522908"/>
            <a:ext cx="3072767" cy="2998711"/>
            <a:chOff x="95629" y="2390493"/>
            <a:chExt cx="3072767" cy="2998711"/>
          </a:xfrm>
        </p:grpSpPr>
        <p:sp>
          <p:nvSpPr>
            <p:cNvPr id="8" name="Oval 7">
              <a:extLst>
                <a:ext uri="{FF2B5EF4-FFF2-40B4-BE49-F238E27FC236}">
                  <a16:creationId xmlns:a16="http://schemas.microsoft.com/office/drawing/2014/main" id="{672495B3-C27A-07DC-543B-9AAE0CCBC8DB}"/>
                </a:ext>
              </a:extLst>
            </p:cNvPr>
            <p:cNvSpPr/>
            <p:nvPr/>
          </p:nvSpPr>
          <p:spPr>
            <a:xfrm>
              <a:off x="679773" y="2390493"/>
              <a:ext cx="1904477" cy="1748642"/>
            </a:xfrm>
            <a:prstGeom prst="ellipse">
              <a:avLst/>
            </a:prstGeom>
            <a:solidFill>
              <a:schemeClr val="accent6">
                <a:lumMod val="75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Clipboard Checked outline">
              <a:extLst>
                <a:ext uri="{FF2B5EF4-FFF2-40B4-BE49-F238E27FC236}">
                  <a16:creationId xmlns:a16="http://schemas.microsoft.com/office/drawing/2014/main" id="{AD2F1D6E-B438-DDB9-2F06-F1CB18AFA7E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966073" y="2557966"/>
              <a:ext cx="1331883" cy="1331883"/>
            </a:xfrm>
            <a:prstGeom prst="rect">
              <a:avLst/>
            </a:prstGeom>
          </p:spPr>
        </p:pic>
        <p:sp>
          <p:nvSpPr>
            <p:cNvPr id="10" name="TextBox 9">
              <a:extLst>
                <a:ext uri="{FF2B5EF4-FFF2-40B4-BE49-F238E27FC236}">
                  <a16:creationId xmlns:a16="http://schemas.microsoft.com/office/drawing/2014/main" id="{F6BE9713-7184-6106-B993-8FE4BFEB3BC8}"/>
                </a:ext>
              </a:extLst>
            </p:cNvPr>
            <p:cNvSpPr txBox="1"/>
            <p:nvPr/>
          </p:nvSpPr>
          <p:spPr>
            <a:xfrm>
              <a:off x="95629" y="4435097"/>
              <a:ext cx="3072767" cy="954107"/>
            </a:xfrm>
            <a:prstGeom prst="rect">
              <a:avLst/>
            </a:prstGeom>
            <a:noFill/>
          </p:spPr>
          <p:txBody>
            <a:bodyPr wrap="square" rtlCol="0">
              <a:spAutoFit/>
            </a:bodyPr>
            <a:lstStyle/>
            <a:p>
              <a:pPr algn="ctr"/>
              <a:r>
                <a:rPr lang="en-US" sz="2800" dirty="0">
                  <a:solidFill>
                    <a:srgbClr val="000000"/>
                  </a:solidFill>
                  <a:latin typeface="+mj-lt"/>
                </a:rPr>
                <a:t>Schedule Responsibilities </a:t>
              </a:r>
            </a:p>
          </p:txBody>
        </p:sp>
      </p:grpSp>
      <p:grpSp>
        <p:nvGrpSpPr>
          <p:cNvPr id="11" name="Group 10">
            <a:extLst>
              <a:ext uri="{FF2B5EF4-FFF2-40B4-BE49-F238E27FC236}">
                <a16:creationId xmlns:a16="http://schemas.microsoft.com/office/drawing/2014/main" id="{6C9DF969-CA0B-9FD3-129B-5718024F6463}"/>
              </a:ext>
            </a:extLst>
          </p:cNvPr>
          <p:cNvGrpSpPr/>
          <p:nvPr/>
        </p:nvGrpSpPr>
        <p:grpSpPr>
          <a:xfrm>
            <a:off x="3102562" y="2522908"/>
            <a:ext cx="3072767" cy="3417930"/>
            <a:chOff x="95629" y="2390493"/>
            <a:chExt cx="3072767" cy="3417930"/>
          </a:xfrm>
        </p:grpSpPr>
        <p:sp>
          <p:nvSpPr>
            <p:cNvPr id="12" name="Oval 11">
              <a:extLst>
                <a:ext uri="{FF2B5EF4-FFF2-40B4-BE49-F238E27FC236}">
                  <a16:creationId xmlns:a16="http://schemas.microsoft.com/office/drawing/2014/main" id="{243D17F4-9F8B-9CD6-DD9E-062C067F0578}"/>
                </a:ext>
              </a:extLst>
            </p:cNvPr>
            <p:cNvSpPr/>
            <p:nvPr/>
          </p:nvSpPr>
          <p:spPr>
            <a:xfrm>
              <a:off x="679775" y="2390493"/>
              <a:ext cx="1904477" cy="1748642"/>
            </a:xfrm>
            <a:prstGeom prst="ellipse">
              <a:avLst/>
            </a:prstGeom>
            <a:solidFill>
              <a:schemeClr val="accent6">
                <a:lumMod val="75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Workflow outline">
              <a:extLst>
                <a:ext uri="{FF2B5EF4-FFF2-40B4-BE49-F238E27FC236}">
                  <a16:creationId xmlns:a16="http://schemas.microsoft.com/office/drawing/2014/main" id="{36CD1408-90DE-2783-2ECF-C45AD1FAE06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66073" y="2557966"/>
              <a:ext cx="1331883" cy="1331883"/>
            </a:xfrm>
            <a:prstGeom prst="rect">
              <a:avLst/>
            </a:prstGeom>
          </p:spPr>
        </p:pic>
        <p:sp>
          <p:nvSpPr>
            <p:cNvPr id="14" name="TextBox 13">
              <a:extLst>
                <a:ext uri="{FF2B5EF4-FFF2-40B4-BE49-F238E27FC236}">
                  <a16:creationId xmlns:a16="http://schemas.microsoft.com/office/drawing/2014/main" id="{AD7E6DB4-C45C-10A5-C74F-D265C153CEF1}"/>
                </a:ext>
              </a:extLst>
            </p:cNvPr>
            <p:cNvSpPr txBox="1"/>
            <p:nvPr/>
          </p:nvSpPr>
          <p:spPr>
            <a:xfrm>
              <a:off x="95629" y="4423428"/>
              <a:ext cx="3072767" cy="1384995"/>
            </a:xfrm>
            <a:prstGeom prst="rect">
              <a:avLst/>
            </a:prstGeom>
            <a:noFill/>
          </p:spPr>
          <p:txBody>
            <a:bodyPr wrap="square" rtlCol="0">
              <a:spAutoFit/>
            </a:bodyPr>
            <a:lstStyle/>
            <a:p>
              <a:pPr algn="ctr"/>
              <a:r>
                <a:rPr lang="en-US" sz="2800" dirty="0">
                  <a:solidFill>
                    <a:srgbClr val="000000"/>
                  </a:solidFill>
                  <a:latin typeface="+mj-lt"/>
                </a:rPr>
                <a:t>Schedule Development Process </a:t>
              </a:r>
            </a:p>
          </p:txBody>
        </p:sp>
      </p:grpSp>
      <p:grpSp>
        <p:nvGrpSpPr>
          <p:cNvPr id="15" name="Group 14">
            <a:extLst>
              <a:ext uri="{FF2B5EF4-FFF2-40B4-BE49-F238E27FC236}">
                <a16:creationId xmlns:a16="http://schemas.microsoft.com/office/drawing/2014/main" id="{F3B09D21-AD39-0B38-5C2C-0069A6707608}"/>
              </a:ext>
            </a:extLst>
          </p:cNvPr>
          <p:cNvGrpSpPr/>
          <p:nvPr/>
        </p:nvGrpSpPr>
        <p:grpSpPr>
          <a:xfrm>
            <a:off x="5987277" y="2519989"/>
            <a:ext cx="2929618" cy="3006988"/>
            <a:chOff x="167204" y="2399243"/>
            <a:chExt cx="2929618" cy="3006988"/>
          </a:xfrm>
        </p:grpSpPr>
        <p:sp>
          <p:nvSpPr>
            <p:cNvPr id="16" name="Oval 15">
              <a:extLst>
                <a:ext uri="{FF2B5EF4-FFF2-40B4-BE49-F238E27FC236}">
                  <a16:creationId xmlns:a16="http://schemas.microsoft.com/office/drawing/2014/main" id="{27AB40B3-38CC-5F87-33E4-54303B522B7D}"/>
                </a:ext>
              </a:extLst>
            </p:cNvPr>
            <p:cNvSpPr/>
            <p:nvPr/>
          </p:nvSpPr>
          <p:spPr>
            <a:xfrm>
              <a:off x="679775" y="2399243"/>
              <a:ext cx="1904477" cy="1748642"/>
            </a:xfrm>
            <a:prstGeom prst="ellipse">
              <a:avLst/>
            </a:prstGeom>
            <a:solidFill>
              <a:schemeClr val="accent6">
                <a:lumMod val="75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Move outline">
              <a:extLst>
                <a:ext uri="{FF2B5EF4-FFF2-40B4-BE49-F238E27FC236}">
                  <a16:creationId xmlns:a16="http://schemas.microsoft.com/office/drawing/2014/main" id="{35C9F5BD-327E-B04E-4DAE-7A54B0E2CDBE}"/>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966073" y="2557966"/>
              <a:ext cx="1331883" cy="1331883"/>
            </a:xfrm>
            <a:prstGeom prst="rect">
              <a:avLst/>
            </a:prstGeom>
          </p:spPr>
        </p:pic>
        <p:sp>
          <p:nvSpPr>
            <p:cNvPr id="18" name="TextBox 17">
              <a:extLst>
                <a:ext uri="{FF2B5EF4-FFF2-40B4-BE49-F238E27FC236}">
                  <a16:creationId xmlns:a16="http://schemas.microsoft.com/office/drawing/2014/main" id="{5EBFBC22-795B-C968-5AFE-602BC7BB81AE}"/>
                </a:ext>
              </a:extLst>
            </p:cNvPr>
            <p:cNvSpPr txBox="1"/>
            <p:nvPr/>
          </p:nvSpPr>
          <p:spPr>
            <a:xfrm>
              <a:off x="167204" y="4452124"/>
              <a:ext cx="2929618" cy="954107"/>
            </a:xfrm>
            <a:prstGeom prst="rect">
              <a:avLst/>
            </a:prstGeom>
            <a:noFill/>
          </p:spPr>
          <p:txBody>
            <a:bodyPr wrap="square" rtlCol="0">
              <a:spAutoFit/>
            </a:bodyPr>
            <a:lstStyle/>
            <a:p>
              <a:pPr algn="ctr"/>
              <a:r>
                <a:rPr lang="en-US" sz="2800" dirty="0">
                  <a:solidFill>
                    <a:srgbClr val="000000"/>
                  </a:solidFill>
                  <a:latin typeface="+mj-lt"/>
                </a:rPr>
                <a:t>4 Types of Schedule Changes</a:t>
              </a:r>
            </a:p>
          </p:txBody>
        </p:sp>
      </p:grpSp>
      <p:grpSp>
        <p:nvGrpSpPr>
          <p:cNvPr id="19" name="Group 18">
            <a:extLst>
              <a:ext uri="{FF2B5EF4-FFF2-40B4-BE49-F238E27FC236}">
                <a16:creationId xmlns:a16="http://schemas.microsoft.com/office/drawing/2014/main" id="{2035018B-04B1-B39B-61F9-1FB324ED9DF7}"/>
              </a:ext>
            </a:extLst>
          </p:cNvPr>
          <p:cNvGrpSpPr/>
          <p:nvPr/>
        </p:nvGrpSpPr>
        <p:grpSpPr>
          <a:xfrm>
            <a:off x="9090938" y="2519989"/>
            <a:ext cx="2348575" cy="3006076"/>
            <a:chOff x="457725" y="2410912"/>
            <a:chExt cx="2348575" cy="3006076"/>
          </a:xfrm>
        </p:grpSpPr>
        <p:sp>
          <p:nvSpPr>
            <p:cNvPr id="20" name="Oval 19">
              <a:extLst>
                <a:ext uri="{FF2B5EF4-FFF2-40B4-BE49-F238E27FC236}">
                  <a16:creationId xmlns:a16="http://schemas.microsoft.com/office/drawing/2014/main" id="{71AACF06-8DFF-B251-A71A-5BCA4D5BBBC3}"/>
                </a:ext>
              </a:extLst>
            </p:cNvPr>
            <p:cNvSpPr/>
            <p:nvPr/>
          </p:nvSpPr>
          <p:spPr>
            <a:xfrm>
              <a:off x="679775" y="2410912"/>
              <a:ext cx="1904477" cy="1748642"/>
            </a:xfrm>
            <a:prstGeom prst="ellipse">
              <a:avLst/>
            </a:prstGeom>
            <a:solidFill>
              <a:schemeClr val="accent6">
                <a:lumMod val="75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Books on shelf outline">
              <a:extLst>
                <a:ext uri="{FF2B5EF4-FFF2-40B4-BE49-F238E27FC236}">
                  <a16:creationId xmlns:a16="http://schemas.microsoft.com/office/drawing/2014/main" id="{31FD00E9-A430-2E1B-91F4-E69729A54AD9}"/>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966073" y="2557966"/>
              <a:ext cx="1331883" cy="1331883"/>
            </a:xfrm>
            <a:prstGeom prst="rect">
              <a:avLst/>
            </a:prstGeom>
          </p:spPr>
        </p:pic>
        <p:sp>
          <p:nvSpPr>
            <p:cNvPr id="22" name="TextBox 21">
              <a:extLst>
                <a:ext uri="{FF2B5EF4-FFF2-40B4-BE49-F238E27FC236}">
                  <a16:creationId xmlns:a16="http://schemas.microsoft.com/office/drawing/2014/main" id="{AC366EB1-3A9F-C7BA-ED9C-3D69BACB0101}"/>
                </a:ext>
              </a:extLst>
            </p:cNvPr>
            <p:cNvSpPr txBox="1"/>
            <p:nvPr/>
          </p:nvSpPr>
          <p:spPr>
            <a:xfrm>
              <a:off x="457725" y="4462881"/>
              <a:ext cx="2348575" cy="954107"/>
            </a:xfrm>
            <a:prstGeom prst="rect">
              <a:avLst/>
            </a:prstGeom>
            <a:noFill/>
          </p:spPr>
          <p:txBody>
            <a:bodyPr wrap="square" rtlCol="0">
              <a:spAutoFit/>
            </a:bodyPr>
            <a:lstStyle/>
            <a:p>
              <a:pPr algn="ctr"/>
              <a:r>
                <a:rPr lang="en-US" sz="2800" dirty="0">
                  <a:solidFill>
                    <a:srgbClr val="000000"/>
                  </a:solidFill>
                  <a:latin typeface="+mj-lt"/>
                </a:rPr>
                <a:t>Accessing OPC Documents</a:t>
              </a:r>
            </a:p>
          </p:txBody>
        </p:sp>
      </p:grpSp>
    </p:spTree>
    <p:extLst>
      <p:ext uri="{BB962C8B-B14F-4D97-AF65-F5344CB8AC3E}">
        <p14:creationId xmlns:p14="http://schemas.microsoft.com/office/powerpoint/2010/main" val="699361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9183DB-B292-1424-15B7-1E55E9D0D250}"/>
              </a:ext>
            </a:extLst>
          </p:cNvPr>
          <p:cNvSpPr txBox="1"/>
          <p:nvPr/>
        </p:nvSpPr>
        <p:spPr>
          <a:xfrm>
            <a:off x="360218" y="2065941"/>
            <a:ext cx="11692209" cy="4308872"/>
          </a:xfrm>
          <a:prstGeom prst="rect">
            <a:avLst/>
          </a:prstGeom>
          <a:noFill/>
        </p:spPr>
        <p:txBody>
          <a:bodyPr wrap="square" rtlCol="0">
            <a:spAutoFit/>
          </a:bodyPr>
          <a:lstStyle/>
          <a:p>
            <a:r>
              <a:rPr lang="en-US" sz="3200" b="1" dirty="0">
                <a:solidFill>
                  <a:srgbClr val="000000"/>
                </a:solidFill>
                <a:latin typeface="+mj-lt"/>
              </a:rPr>
              <a:t>Which type of schedule change is used if the </a:t>
            </a:r>
            <a:r>
              <a:rPr lang="en-US" sz="3200" b="1" u="sng" dirty="0">
                <a:solidFill>
                  <a:srgbClr val="000000"/>
                </a:solidFill>
                <a:latin typeface="+mj-lt"/>
              </a:rPr>
              <a:t>actual NTP</a:t>
            </a:r>
            <a:r>
              <a:rPr lang="en-US" sz="3200" b="1" dirty="0">
                <a:solidFill>
                  <a:srgbClr val="000000"/>
                </a:solidFill>
                <a:latin typeface="+mj-lt"/>
              </a:rPr>
              <a:t> is different than the </a:t>
            </a:r>
            <a:r>
              <a:rPr lang="en-US" sz="3200" b="1" u="sng" dirty="0">
                <a:solidFill>
                  <a:srgbClr val="000000"/>
                </a:solidFill>
                <a:latin typeface="+mj-lt"/>
              </a:rPr>
              <a:t>anticipated NTP</a:t>
            </a:r>
            <a:r>
              <a:rPr lang="en-US" sz="3200" b="1" dirty="0">
                <a:solidFill>
                  <a:srgbClr val="000000"/>
                </a:solidFill>
                <a:latin typeface="+mj-lt"/>
              </a:rPr>
              <a:t> of the </a:t>
            </a:r>
            <a:r>
              <a:rPr lang="en-US" sz="3200" b="1" u="sng" dirty="0">
                <a:solidFill>
                  <a:srgbClr val="000000"/>
                </a:solidFill>
                <a:latin typeface="+mj-lt"/>
              </a:rPr>
              <a:t>1</a:t>
            </a:r>
            <a:r>
              <a:rPr lang="en-US" sz="3200" b="1" u="sng" baseline="30000" dirty="0">
                <a:solidFill>
                  <a:srgbClr val="000000"/>
                </a:solidFill>
                <a:latin typeface="+mj-lt"/>
              </a:rPr>
              <a:t>st</a:t>
            </a:r>
            <a:r>
              <a:rPr lang="en-US" sz="3200" b="1" u="sng" dirty="0">
                <a:solidFill>
                  <a:srgbClr val="000000"/>
                </a:solidFill>
                <a:latin typeface="+mj-lt"/>
              </a:rPr>
              <a:t> Task Order</a:t>
            </a:r>
            <a:r>
              <a:rPr lang="en-US" sz="3200" b="1" dirty="0">
                <a:solidFill>
                  <a:srgbClr val="000000"/>
                </a:solidFill>
                <a:latin typeface="+mj-lt"/>
              </a:rPr>
              <a:t> or Contract?</a:t>
            </a:r>
          </a:p>
          <a:p>
            <a:endParaRPr lang="en-US" sz="2800" dirty="0">
              <a:solidFill>
                <a:srgbClr val="000000"/>
              </a:solidFill>
              <a:latin typeface="+mj-lt"/>
            </a:endParaRPr>
          </a:p>
          <a:p>
            <a:pPr marL="514350" indent="-514350">
              <a:buFontTx/>
              <a:buAutoNum type="alphaUcPeriod"/>
            </a:pPr>
            <a:r>
              <a:rPr lang="en-US" sz="2800" dirty="0">
                <a:solidFill>
                  <a:srgbClr val="000000"/>
                </a:solidFill>
                <a:latin typeface="+mj-lt"/>
              </a:rPr>
              <a:t>Shelf Form</a:t>
            </a:r>
          </a:p>
          <a:p>
            <a:pPr marL="514350" indent="-514350">
              <a:buFontTx/>
              <a:buAutoNum type="alphaUcPeriod"/>
            </a:pPr>
            <a:endParaRPr lang="en-US" sz="1400" dirty="0">
              <a:solidFill>
                <a:srgbClr val="000000"/>
              </a:solidFill>
              <a:latin typeface="+mj-lt"/>
            </a:endParaRPr>
          </a:p>
          <a:p>
            <a:pPr marL="514350" indent="-514350">
              <a:buAutoNum type="alphaUcPeriod"/>
            </a:pPr>
            <a:r>
              <a:rPr lang="en-US" sz="2800" dirty="0">
                <a:solidFill>
                  <a:srgbClr val="000000"/>
                </a:solidFill>
                <a:latin typeface="+mj-lt"/>
              </a:rPr>
              <a:t>Schedule Modification</a:t>
            </a:r>
          </a:p>
          <a:p>
            <a:pPr marL="514350" indent="-514350">
              <a:buAutoNum type="alphaUcPeriod"/>
            </a:pPr>
            <a:endParaRPr lang="en-US" sz="1400" dirty="0">
              <a:solidFill>
                <a:srgbClr val="000000"/>
              </a:solidFill>
              <a:latin typeface="+mj-lt"/>
            </a:endParaRPr>
          </a:p>
          <a:p>
            <a:pPr marL="514350" indent="-514350">
              <a:buFontTx/>
              <a:buAutoNum type="alphaUcPeriod"/>
            </a:pPr>
            <a:r>
              <a:rPr lang="en-US" sz="2800" dirty="0">
                <a:solidFill>
                  <a:srgbClr val="000000"/>
                </a:solidFill>
                <a:latin typeface="+mj-lt"/>
              </a:rPr>
              <a:t>PCRF</a:t>
            </a:r>
          </a:p>
          <a:p>
            <a:pPr marL="514350" indent="-514350">
              <a:buFontTx/>
              <a:buAutoNum type="alphaUcPeriod"/>
            </a:pPr>
            <a:endParaRPr lang="en-US" sz="1400" dirty="0">
              <a:solidFill>
                <a:srgbClr val="000000"/>
              </a:solidFill>
              <a:latin typeface="+mj-lt"/>
            </a:endParaRPr>
          </a:p>
          <a:p>
            <a:pPr marL="514350" indent="-514350">
              <a:buAutoNum type="alphaUcPeriod"/>
            </a:pPr>
            <a:r>
              <a:rPr lang="en-US" sz="2800" dirty="0">
                <a:solidFill>
                  <a:srgbClr val="000000"/>
                </a:solidFill>
                <a:latin typeface="+mj-lt"/>
              </a:rPr>
              <a:t>Baseline Shift</a:t>
            </a:r>
          </a:p>
          <a:p>
            <a:pPr marL="514350" indent="-514350">
              <a:buAutoNum type="alphaUcPeriod"/>
            </a:pPr>
            <a:endParaRPr lang="en-US" sz="2800" dirty="0">
              <a:solidFill>
                <a:srgbClr val="000000"/>
              </a:solidFill>
              <a:latin typeface="+mj-lt"/>
            </a:endParaRPr>
          </a:p>
        </p:txBody>
      </p:sp>
      <p:grpSp>
        <p:nvGrpSpPr>
          <p:cNvPr id="8" name="Group 7">
            <a:extLst>
              <a:ext uri="{FF2B5EF4-FFF2-40B4-BE49-F238E27FC236}">
                <a16:creationId xmlns:a16="http://schemas.microsoft.com/office/drawing/2014/main" id="{0FA68C4E-F0A6-62F3-2380-8E6DDD22B773}"/>
              </a:ext>
            </a:extLst>
          </p:cNvPr>
          <p:cNvGrpSpPr/>
          <p:nvPr/>
        </p:nvGrpSpPr>
        <p:grpSpPr>
          <a:xfrm>
            <a:off x="360218" y="456339"/>
            <a:ext cx="11419406" cy="941248"/>
            <a:chOff x="360218" y="456339"/>
            <a:chExt cx="11419406" cy="941248"/>
          </a:xfrm>
        </p:grpSpPr>
        <p:sp>
          <p:nvSpPr>
            <p:cNvPr id="9" name="Title 1">
              <a:extLst>
                <a:ext uri="{FF2B5EF4-FFF2-40B4-BE49-F238E27FC236}">
                  <a16:creationId xmlns:a16="http://schemas.microsoft.com/office/drawing/2014/main" id="{7DE476F3-D6AC-0FF5-72E0-6A7C6C0BC9BF}"/>
                </a:ext>
              </a:extLst>
            </p:cNvPr>
            <p:cNvSpPr txBox="1">
              <a:spLocks/>
            </p:cNvSpPr>
            <p:nvPr/>
          </p:nvSpPr>
          <p:spPr>
            <a:xfrm>
              <a:off x="360218" y="483187"/>
              <a:ext cx="11419406" cy="914400"/>
            </a:xfrm>
            <a:prstGeom prst="rect">
              <a:avLst/>
            </a:prstGeom>
            <a:solidFill>
              <a:schemeClr val="accent2">
                <a:lumMod val="60000"/>
                <a:lumOff val="4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rgbClr val="000000"/>
                  </a:solidFill>
                </a:rPr>
                <a:t> Schedule Review</a:t>
              </a:r>
            </a:p>
          </p:txBody>
        </p:sp>
        <p:pic>
          <p:nvPicPr>
            <p:cNvPr id="10" name="Graphic 9" descr="Classroom with solid fill">
              <a:extLst>
                <a:ext uri="{FF2B5EF4-FFF2-40B4-BE49-F238E27FC236}">
                  <a16:creationId xmlns:a16="http://schemas.microsoft.com/office/drawing/2014/main" id="{E2DC72E3-D5C3-B934-4CA5-ECF9C9D3C36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8764" y="456339"/>
              <a:ext cx="914400" cy="914400"/>
            </a:xfrm>
            <a:prstGeom prst="rect">
              <a:avLst/>
            </a:prstGeom>
          </p:spPr>
        </p:pic>
      </p:grpSp>
    </p:spTree>
    <p:extLst>
      <p:ext uri="{BB962C8B-B14F-4D97-AF65-F5344CB8AC3E}">
        <p14:creationId xmlns:p14="http://schemas.microsoft.com/office/powerpoint/2010/main" val="1495227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9183DB-B292-1424-15B7-1E55E9D0D250}"/>
              </a:ext>
            </a:extLst>
          </p:cNvPr>
          <p:cNvSpPr txBox="1"/>
          <p:nvPr/>
        </p:nvSpPr>
        <p:spPr>
          <a:xfrm>
            <a:off x="360218" y="2333572"/>
            <a:ext cx="10515600" cy="1569660"/>
          </a:xfrm>
          <a:prstGeom prst="rect">
            <a:avLst/>
          </a:prstGeom>
          <a:noFill/>
        </p:spPr>
        <p:txBody>
          <a:bodyPr wrap="square" rtlCol="0">
            <a:spAutoFit/>
          </a:bodyPr>
          <a:lstStyle/>
          <a:p>
            <a:r>
              <a:rPr lang="en-US" sz="3200" b="1" dirty="0">
                <a:solidFill>
                  <a:srgbClr val="000000"/>
                </a:solidFill>
                <a:latin typeface="+mj-lt"/>
              </a:rPr>
              <a:t>The PM should submit a PCRF as soon as possible if the schedule cannot recover and the Fiscal Year will be missed. </a:t>
            </a:r>
          </a:p>
          <a:p>
            <a:pPr marL="514350" indent="-514350">
              <a:buAutoNum type="alphaUcPeriod"/>
            </a:pPr>
            <a:endParaRPr lang="en-US" sz="3200" b="1" dirty="0">
              <a:solidFill>
                <a:srgbClr val="000000"/>
              </a:solidFill>
              <a:latin typeface="+mj-lt"/>
            </a:endParaRPr>
          </a:p>
        </p:txBody>
      </p:sp>
      <p:sp>
        <p:nvSpPr>
          <p:cNvPr id="2" name="TextBox 1">
            <a:extLst>
              <a:ext uri="{FF2B5EF4-FFF2-40B4-BE49-F238E27FC236}">
                <a16:creationId xmlns:a16="http://schemas.microsoft.com/office/drawing/2014/main" id="{2341554E-C906-823C-0D62-F499CD075EBF}"/>
              </a:ext>
            </a:extLst>
          </p:cNvPr>
          <p:cNvSpPr txBox="1"/>
          <p:nvPr/>
        </p:nvSpPr>
        <p:spPr>
          <a:xfrm>
            <a:off x="4315936" y="4567459"/>
            <a:ext cx="1634836" cy="954107"/>
          </a:xfrm>
          <a:prstGeom prst="rect">
            <a:avLst/>
          </a:prstGeom>
          <a:noFill/>
        </p:spPr>
        <p:txBody>
          <a:bodyPr wrap="square" rtlCol="0">
            <a:spAutoFit/>
          </a:bodyPr>
          <a:lstStyle/>
          <a:p>
            <a:r>
              <a:rPr lang="en-US" sz="2800" dirty="0">
                <a:solidFill>
                  <a:srgbClr val="000000"/>
                </a:solidFill>
                <a:latin typeface="+mj-lt"/>
              </a:rPr>
              <a:t>True</a:t>
            </a:r>
          </a:p>
          <a:p>
            <a:pPr marL="514350" indent="-514350">
              <a:buAutoNum type="alphaUcPeriod"/>
            </a:pPr>
            <a:endParaRPr lang="en-US" sz="2800" dirty="0">
              <a:solidFill>
                <a:srgbClr val="000000"/>
              </a:solidFill>
              <a:latin typeface="+mj-lt"/>
            </a:endParaRPr>
          </a:p>
        </p:txBody>
      </p:sp>
      <p:sp>
        <p:nvSpPr>
          <p:cNvPr id="6" name="TextBox 5">
            <a:extLst>
              <a:ext uri="{FF2B5EF4-FFF2-40B4-BE49-F238E27FC236}">
                <a16:creationId xmlns:a16="http://schemas.microsoft.com/office/drawing/2014/main" id="{6942BA98-1B9E-DF88-0AB6-DABDAB53CAF1}"/>
              </a:ext>
            </a:extLst>
          </p:cNvPr>
          <p:cNvSpPr txBox="1"/>
          <p:nvPr/>
        </p:nvSpPr>
        <p:spPr>
          <a:xfrm>
            <a:off x="5950772" y="4567459"/>
            <a:ext cx="1634836" cy="954107"/>
          </a:xfrm>
          <a:prstGeom prst="rect">
            <a:avLst/>
          </a:prstGeom>
          <a:noFill/>
        </p:spPr>
        <p:txBody>
          <a:bodyPr wrap="square" rtlCol="0">
            <a:spAutoFit/>
          </a:bodyPr>
          <a:lstStyle/>
          <a:p>
            <a:r>
              <a:rPr lang="en-US" sz="2800" dirty="0">
                <a:solidFill>
                  <a:srgbClr val="000000"/>
                </a:solidFill>
                <a:latin typeface="+mj-lt"/>
              </a:rPr>
              <a:t>or</a:t>
            </a:r>
          </a:p>
          <a:p>
            <a:pPr marL="514350" indent="-514350">
              <a:buAutoNum type="alphaUcPeriod"/>
            </a:pPr>
            <a:endParaRPr lang="en-US" sz="2800" dirty="0">
              <a:solidFill>
                <a:srgbClr val="000000"/>
              </a:solidFill>
              <a:latin typeface="+mj-lt"/>
            </a:endParaRPr>
          </a:p>
        </p:txBody>
      </p:sp>
      <p:sp>
        <p:nvSpPr>
          <p:cNvPr id="7" name="TextBox 6">
            <a:extLst>
              <a:ext uri="{FF2B5EF4-FFF2-40B4-BE49-F238E27FC236}">
                <a16:creationId xmlns:a16="http://schemas.microsoft.com/office/drawing/2014/main" id="{CAD2D1EB-8439-FB5E-86F8-97A0A247CEF8}"/>
              </a:ext>
            </a:extLst>
          </p:cNvPr>
          <p:cNvSpPr txBox="1"/>
          <p:nvPr/>
        </p:nvSpPr>
        <p:spPr>
          <a:xfrm>
            <a:off x="7460918" y="4567459"/>
            <a:ext cx="1634836" cy="954107"/>
          </a:xfrm>
          <a:prstGeom prst="rect">
            <a:avLst/>
          </a:prstGeom>
          <a:noFill/>
        </p:spPr>
        <p:txBody>
          <a:bodyPr wrap="square" rtlCol="0">
            <a:spAutoFit/>
          </a:bodyPr>
          <a:lstStyle/>
          <a:p>
            <a:r>
              <a:rPr lang="en-US" sz="2800" dirty="0">
                <a:solidFill>
                  <a:srgbClr val="000000"/>
                </a:solidFill>
                <a:latin typeface="+mj-lt"/>
              </a:rPr>
              <a:t>False</a:t>
            </a:r>
          </a:p>
          <a:p>
            <a:pPr marL="514350" indent="-514350">
              <a:buAutoNum type="alphaUcPeriod"/>
            </a:pPr>
            <a:endParaRPr lang="en-US" sz="2800" dirty="0">
              <a:solidFill>
                <a:srgbClr val="000000"/>
              </a:solidFill>
              <a:latin typeface="+mj-lt"/>
            </a:endParaRPr>
          </a:p>
        </p:txBody>
      </p:sp>
      <p:grpSp>
        <p:nvGrpSpPr>
          <p:cNvPr id="9" name="Group 8">
            <a:extLst>
              <a:ext uri="{FF2B5EF4-FFF2-40B4-BE49-F238E27FC236}">
                <a16:creationId xmlns:a16="http://schemas.microsoft.com/office/drawing/2014/main" id="{C0F39A05-0DEE-85FE-4A5B-80C73BB55F5B}"/>
              </a:ext>
            </a:extLst>
          </p:cNvPr>
          <p:cNvGrpSpPr/>
          <p:nvPr/>
        </p:nvGrpSpPr>
        <p:grpSpPr>
          <a:xfrm>
            <a:off x="360218" y="456339"/>
            <a:ext cx="11419406" cy="941248"/>
            <a:chOff x="360218" y="456339"/>
            <a:chExt cx="11419406" cy="941248"/>
          </a:xfrm>
        </p:grpSpPr>
        <p:sp>
          <p:nvSpPr>
            <p:cNvPr id="12" name="Title 1">
              <a:extLst>
                <a:ext uri="{FF2B5EF4-FFF2-40B4-BE49-F238E27FC236}">
                  <a16:creationId xmlns:a16="http://schemas.microsoft.com/office/drawing/2014/main" id="{070959E1-FBBE-22DD-56E7-003772684BAC}"/>
                </a:ext>
              </a:extLst>
            </p:cNvPr>
            <p:cNvSpPr txBox="1">
              <a:spLocks/>
            </p:cNvSpPr>
            <p:nvPr/>
          </p:nvSpPr>
          <p:spPr>
            <a:xfrm>
              <a:off x="360218" y="483187"/>
              <a:ext cx="11419406" cy="914400"/>
            </a:xfrm>
            <a:prstGeom prst="rect">
              <a:avLst/>
            </a:prstGeom>
            <a:solidFill>
              <a:schemeClr val="accent2">
                <a:lumMod val="60000"/>
                <a:lumOff val="4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rgbClr val="000000"/>
                  </a:solidFill>
                </a:rPr>
                <a:t> Schedule Review</a:t>
              </a:r>
            </a:p>
          </p:txBody>
        </p:sp>
        <p:pic>
          <p:nvPicPr>
            <p:cNvPr id="13" name="Graphic 12" descr="Classroom with solid fill">
              <a:extLst>
                <a:ext uri="{FF2B5EF4-FFF2-40B4-BE49-F238E27FC236}">
                  <a16:creationId xmlns:a16="http://schemas.microsoft.com/office/drawing/2014/main" id="{C958D339-2085-9849-502C-429DCBC7B4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8764" y="456339"/>
              <a:ext cx="914400" cy="914400"/>
            </a:xfrm>
            <a:prstGeom prst="rect">
              <a:avLst/>
            </a:prstGeom>
          </p:spPr>
        </p:pic>
      </p:grpSp>
    </p:spTree>
    <p:extLst>
      <p:ext uri="{BB962C8B-B14F-4D97-AF65-F5344CB8AC3E}">
        <p14:creationId xmlns:p14="http://schemas.microsoft.com/office/powerpoint/2010/main" val="3692511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729BD-BD4A-4BA5-ACFB-44E0CD5CE777}"/>
              </a:ext>
            </a:extLst>
          </p:cNvPr>
          <p:cNvSpPr>
            <a:spLocks noGrp="1"/>
          </p:cNvSpPr>
          <p:nvPr>
            <p:ph type="title"/>
          </p:nvPr>
        </p:nvSpPr>
        <p:spPr>
          <a:xfrm>
            <a:off x="1524000" y="2150222"/>
            <a:ext cx="9144000" cy="2764028"/>
          </a:xfrm>
        </p:spPr>
        <p:txBody>
          <a:bodyPr vert="horz" lIns="91440" tIns="45720" rIns="91440" bIns="45720" rtlCol="0" anchor="ctr">
            <a:normAutofit/>
          </a:bodyPr>
          <a:lstStyle/>
          <a:p>
            <a:pPr algn="ctr"/>
            <a:r>
              <a:rPr lang="en-US" sz="7200" kern="1200" dirty="0">
                <a:solidFill>
                  <a:schemeClr val="tx1"/>
                </a:solidFill>
                <a:latin typeface="+mj-lt"/>
                <a:ea typeface="+mj-ea"/>
                <a:cs typeface="+mj-cs"/>
              </a:rPr>
              <a:t>How to Access OPC Documents</a:t>
            </a:r>
          </a:p>
        </p:txBody>
      </p:sp>
    </p:spTree>
    <p:extLst>
      <p:ext uri="{BB962C8B-B14F-4D97-AF65-F5344CB8AC3E}">
        <p14:creationId xmlns:p14="http://schemas.microsoft.com/office/powerpoint/2010/main" val="10747415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screenshot of a computer program control&#10;&#10;Description automatically generated">
            <a:extLst>
              <a:ext uri="{FF2B5EF4-FFF2-40B4-BE49-F238E27FC236}">
                <a16:creationId xmlns:a16="http://schemas.microsoft.com/office/drawing/2014/main" id="{90720039-3422-D40F-B623-37C5401E9813}"/>
              </a:ext>
            </a:extLst>
          </p:cNvPr>
          <p:cNvPicPr>
            <a:picLocks noGrp="1" noChangeAspect="1"/>
          </p:cNvPicPr>
          <p:nvPr>
            <p:ph idx="1"/>
          </p:nvPr>
        </p:nvPicPr>
        <p:blipFill>
          <a:blip r:embed="rId3"/>
          <a:stretch>
            <a:fillRect/>
          </a:stretch>
        </p:blipFill>
        <p:spPr>
          <a:xfrm>
            <a:off x="643467" y="1509707"/>
            <a:ext cx="10905066" cy="4634652"/>
          </a:xfrm>
          <a:prstGeom prst="rect">
            <a:avLst/>
          </a:prstGeom>
          <a:ln w="76200">
            <a:solidFill>
              <a:srgbClr val="13784B"/>
            </a:solidFill>
          </a:ln>
        </p:spPr>
      </p:pic>
      <p:sp>
        <p:nvSpPr>
          <p:cNvPr id="6" name="Callout: Down Arrow 5">
            <a:extLst>
              <a:ext uri="{FF2B5EF4-FFF2-40B4-BE49-F238E27FC236}">
                <a16:creationId xmlns:a16="http://schemas.microsoft.com/office/drawing/2014/main" id="{22D729E7-462B-E1C1-2551-69F1FEE63BFC}"/>
              </a:ext>
            </a:extLst>
          </p:cNvPr>
          <p:cNvSpPr/>
          <p:nvPr/>
        </p:nvSpPr>
        <p:spPr>
          <a:xfrm>
            <a:off x="1788313" y="4084593"/>
            <a:ext cx="1494264" cy="1884557"/>
          </a:xfrm>
          <a:prstGeom prst="downArrowCallout">
            <a:avLst/>
          </a:prstGeom>
          <a:solidFill>
            <a:srgbClr val="0856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t>Scroll Down</a:t>
            </a:r>
          </a:p>
        </p:txBody>
      </p:sp>
    </p:spTree>
    <p:extLst>
      <p:ext uri="{BB962C8B-B14F-4D97-AF65-F5344CB8AC3E}">
        <p14:creationId xmlns:p14="http://schemas.microsoft.com/office/powerpoint/2010/main" val="4158819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0720039-3422-D40F-B623-37C5401E9813}"/>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643467" y="1455919"/>
            <a:ext cx="10905066" cy="4634652"/>
          </a:xfrm>
          <a:prstGeom prst="rect">
            <a:avLst/>
          </a:prstGeom>
          <a:ln w="76200">
            <a:solidFill>
              <a:srgbClr val="13784B"/>
            </a:solidFill>
          </a:ln>
        </p:spPr>
      </p:pic>
      <p:sp>
        <p:nvSpPr>
          <p:cNvPr id="2" name="Arrow: Right 1">
            <a:extLst>
              <a:ext uri="{FF2B5EF4-FFF2-40B4-BE49-F238E27FC236}">
                <a16:creationId xmlns:a16="http://schemas.microsoft.com/office/drawing/2014/main" id="{4614088F-47F2-E401-10F6-CE87A14C3EE5}"/>
              </a:ext>
            </a:extLst>
          </p:cNvPr>
          <p:cNvSpPr/>
          <p:nvPr/>
        </p:nvSpPr>
        <p:spPr>
          <a:xfrm>
            <a:off x="926732" y="4615162"/>
            <a:ext cx="1059366" cy="479502"/>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0231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screenshot of a computer program&#10;&#10;Description automatically generated">
            <a:extLst>
              <a:ext uri="{FF2B5EF4-FFF2-40B4-BE49-F238E27FC236}">
                <a16:creationId xmlns:a16="http://schemas.microsoft.com/office/drawing/2014/main" id="{4C5CF81B-5FB4-5E3B-503F-16808B09FCBA}"/>
              </a:ext>
            </a:extLst>
          </p:cNvPr>
          <p:cNvPicPr>
            <a:picLocks noGrp="1" noChangeAspect="1"/>
          </p:cNvPicPr>
          <p:nvPr>
            <p:ph idx="1"/>
          </p:nvPr>
        </p:nvPicPr>
        <p:blipFill>
          <a:blip r:embed="rId3"/>
          <a:stretch>
            <a:fillRect/>
          </a:stretch>
        </p:blipFill>
        <p:spPr>
          <a:xfrm>
            <a:off x="643467" y="1128103"/>
            <a:ext cx="10905066" cy="4989066"/>
          </a:xfrm>
          <a:prstGeom prst="rect">
            <a:avLst/>
          </a:prstGeom>
          <a:ln w="76200">
            <a:solidFill>
              <a:srgbClr val="13784B"/>
            </a:solidFill>
          </a:ln>
        </p:spPr>
      </p:pic>
      <p:sp>
        <p:nvSpPr>
          <p:cNvPr id="6" name="Arrow: Right 5">
            <a:extLst>
              <a:ext uri="{FF2B5EF4-FFF2-40B4-BE49-F238E27FC236}">
                <a16:creationId xmlns:a16="http://schemas.microsoft.com/office/drawing/2014/main" id="{96838EA3-D4AF-0534-10A9-5819C02D768D}"/>
              </a:ext>
            </a:extLst>
          </p:cNvPr>
          <p:cNvSpPr/>
          <p:nvPr/>
        </p:nvSpPr>
        <p:spPr>
          <a:xfrm>
            <a:off x="5446649" y="4032412"/>
            <a:ext cx="1048214" cy="434898"/>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79766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54167E-6 4.07407E-6 L -3.54167E-6 0.20069 " pathEditMode="relative" rAng="0" ptsTypes="AA">
                                      <p:cBhvr>
                                        <p:cTn id="6" dur="2000" fill="hold"/>
                                        <p:tgtEl>
                                          <p:spTgt spid="6"/>
                                        </p:tgtEl>
                                        <p:attrNameLst>
                                          <p:attrName>ppt_x</p:attrName>
                                          <p:attrName>ppt_y</p:attrName>
                                        </p:attrNameLst>
                                      </p:cBhvr>
                                      <p:rCtr x="0" y="100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5A92528-D442-447B-7FC5-DF66A529EE3A}"/>
              </a:ext>
            </a:extLst>
          </p:cNvPr>
          <p:cNvPicPr>
            <a:picLocks noGrp="1" noChangeAspect="1"/>
          </p:cNvPicPr>
          <p:nvPr>
            <p:ph idx="1"/>
          </p:nvPr>
        </p:nvPicPr>
        <p:blipFill>
          <a:blip r:embed="rId3"/>
          <a:stretch>
            <a:fillRect/>
          </a:stretch>
        </p:blipFill>
        <p:spPr>
          <a:xfrm>
            <a:off x="2740212" y="720436"/>
            <a:ext cx="6711576" cy="6040419"/>
          </a:xfrm>
          <a:prstGeom prst="rect">
            <a:avLst/>
          </a:prstGeom>
          <a:ln w="76200">
            <a:solidFill>
              <a:srgbClr val="13784B"/>
            </a:solidFill>
          </a:ln>
        </p:spPr>
      </p:pic>
      <p:sp>
        <p:nvSpPr>
          <p:cNvPr id="6" name="Arrow: Right 5">
            <a:extLst>
              <a:ext uri="{FF2B5EF4-FFF2-40B4-BE49-F238E27FC236}">
                <a16:creationId xmlns:a16="http://schemas.microsoft.com/office/drawing/2014/main" id="{48038B7E-BEC6-70C8-6C2B-EB5F500457D7}"/>
              </a:ext>
            </a:extLst>
          </p:cNvPr>
          <p:cNvSpPr/>
          <p:nvPr/>
        </p:nvSpPr>
        <p:spPr>
          <a:xfrm>
            <a:off x="1857492" y="3740645"/>
            <a:ext cx="1048214" cy="858645"/>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extLst>
              <a:ext uri="{FF2B5EF4-FFF2-40B4-BE49-F238E27FC236}">
                <a16:creationId xmlns:a16="http://schemas.microsoft.com/office/drawing/2014/main" id="{4AAEDDF7-CE85-1907-9D96-975A8AEF45EA}"/>
              </a:ext>
            </a:extLst>
          </p:cNvPr>
          <p:cNvSpPr/>
          <p:nvPr/>
        </p:nvSpPr>
        <p:spPr>
          <a:xfrm>
            <a:off x="1857492" y="1322864"/>
            <a:ext cx="1048214" cy="742065"/>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050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5E-6 -3.7037E-7 L -0.00299 0.31759 " pathEditMode="relative" rAng="0" ptsTypes="AA">
                                      <p:cBhvr>
                                        <p:cTn id="6" dur="2000" fill="hold"/>
                                        <p:tgtEl>
                                          <p:spTgt spid="6"/>
                                        </p:tgtEl>
                                        <p:attrNameLst>
                                          <p:attrName>ppt_x</p:attrName>
                                          <p:attrName>ppt_y</p:attrName>
                                        </p:attrNameLst>
                                      </p:cBhvr>
                                      <p:rCtr x="-156" y="15880"/>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260798-3206-733B-F233-BC236606B2A8}"/>
              </a:ext>
            </a:extLst>
          </p:cNvPr>
          <p:cNvPicPr>
            <a:picLocks noChangeAspect="1"/>
          </p:cNvPicPr>
          <p:nvPr/>
        </p:nvPicPr>
        <p:blipFill>
          <a:blip r:embed="rId3"/>
          <a:stretch>
            <a:fillRect/>
          </a:stretch>
        </p:blipFill>
        <p:spPr>
          <a:xfrm>
            <a:off x="1544264" y="852818"/>
            <a:ext cx="9299446" cy="5571401"/>
          </a:xfrm>
          <a:prstGeom prst="rect">
            <a:avLst/>
          </a:prstGeom>
          <a:ln w="76200">
            <a:solidFill>
              <a:srgbClr val="13784B"/>
            </a:solidFill>
          </a:ln>
        </p:spPr>
      </p:pic>
    </p:spTree>
    <p:extLst>
      <p:ext uri="{BB962C8B-B14F-4D97-AF65-F5344CB8AC3E}">
        <p14:creationId xmlns:p14="http://schemas.microsoft.com/office/powerpoint/2010/main" val="32942778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41176CC-16B5-788B-81B5-7865F264E966}"/>
              </a:ext>
            </a:extLst>
          </p:cNvPr>
          <p:cNvPicPr>
            <a:picLocks noChangeAspect="1"/>
          </p:cNvPicPr>
          <p:nvPr/>
        </p:nvPicPr>
        <p:blipFill>
          <a:blip r:embed="rId3"/>
          <a:stretch>
            <a:fillRect/>
          </a:stretch>
        </p:blipFill>
        <p:spPr>
          <a:xfrm>
            <a:off x="1336562" y="728474"/>
            <a:ext cx="9518875" cy="5902858"/>
          </a:xfrm>
          <a:prstGeom prst="rect">
            <a:avLst/>
          </a:prstGeom>
          <a:ln w="76200">
            <a:solidFill>
              <a:srgbClr val="13784B"/>
            </a:solidFill>
          </a:ln>
        </p:spPr>
      </p:pic>
      <p:sp>
        <p:nvSpPr>
          <p:cNvPr id="9" name="Rectangle: Rounded Corners 8">
            <a:extLst>
              <a:ext uri="{FF2B5EF4-FFF2-40B4-BE49-F238E27FC236}">
                <a16:creationId xmlns:a16="http://schemas.microsoft.com/office/drawing/2014/main" id="{0BB24F17-24A1-57E0-7090-38FA8F8E1D84}"/>
              </a:ext>
            </a:extLst>
          </p:cNvPr>
          <p:cNvSpPr/>
          <p:nvPr/>
        </p:nvSpPr>
        <p:spPr>
          <a:xfrm>
            <a:off x="7810052" y="1380284"/>
            <a:ext cx="2691544" cy="1771707"/>
          </a:xfrm>
          <a:prstGeom prst="round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Must be familiar with the proposed project</a:t>
            </a:r>
          </a:p>
        </p:txBody>
      </p:sp>
    </p:spTree>
    <p:extLst>
      <p:ext uri="{BB962C8B-B14F-4D97-AF65-F5344CB8AC3E}">
        <p14:creationId xmlns:p14="http://schemas.microsoft.com/office/powerpoint/2010/main" val="21885672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ctrTitle"/>
          </p:nvPr>
        </p:nvSpPr>
        <p:spPr>
          <a:xfrm>
            <a:off x="4005070" y="3543896"/>
            <a:ext cx="4181859" cy="579194"/>
          </a:xfrm>
        </p:spPr>
        <p:txBody>
          <a:bodyPr>
            <a:noAutofit/>
          </a:bodyPr>
          <a:lstStyle/>
          <a:p>
            <a:r>
              <a:rPr lang="en-US" sz="6600" dirty="0"/>
              <a:t>Questions?</a:t>
            </a:r>
          </a:p>
        </p:txBody>
      </p:sp>
    </p:spTree>
    <p:extLst>
      <p:ext uri="{BB962C8B-B14F-4D97-AF65-F5344CB8AC3E}">
        <p14:creationId xmlns:p14="http://schemas.microsoft.com/office/powerpoint/2010/main" val="162297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EA0D064E-C444-65CA-0B9E-95C449D62845}"/>
              </a:ext>
            </a:extLst>
          </p:cNvPr>
          <p:cNvSpPr>
            <a:spLocks noGrp="1"/>
          </p:cNvSpPr>
          <p:nvPr>
            <p:ph type="title"/>
          </p:nvPr>
        </p:nvSpPr>
        <p:spPr>
          <a:xfrm>
            <a:off x="283604" y="482335"/>
            <a:ext cx="5917604" cy="1150523"/>
          </a:xfrm>
          <a:noFill/>
        </p:spPr>
        <p:txBody>
          <a:bodyPr>
            <a:normAutofit/>
          </a:bodyPr>
          <a:lstStyle/>
          <a:p>
            <a:pPr algn="l"/>
            <a:r>
              <a:rPr lang="en-US" sz="3200" dirty="0"/>
              <a:t>Schedule Responsibilities:</a:t>
            </a:r>
            <a:br>
              <a:rPr lang="en-US" sz="3200" dirty="0"/>
            </a:br>
            <a:r>
              <a:rPr lang="en-US" sz="3200" dirty="0"/>
              <a:t>Office of Program Control</a:t>
            </a:r>
          </a:p>
        </p:txBody>
      </p:sp>
      <p:grpSp>
        <p:nvGrpSpPr>
          <p:cNvPr id="7" name="Group 6">
            <a:extLst>
              <a:ext uri="{FF2B5EF4-FFF2-40B4-BE49-F238E27FC236}">
                <a16:creationId xmlns:a16="http://schemas.microsoft.com/office/drawing/2014/main" id="{A3776340-6C67-51CF-6ECE-52B0924F4A0C}"/>
              </a:ext>
            </a:extLst>
          </p:cNvPr>
          <p:cNvGrpSpPr/>
          <p:nvPr/>
        </p:nvGrpSpPr>
        <p:grpSpPr>
          <a:xfrm>
            <a:off x="3156293" y="2329986"/>
            <a:ext cx="2204580" cy="3358958"/>
            <a:chOff x="665971" y="2041740"/>
            <a:chExt cx="2204580" cy="3358958"/>
          </a:xfrm>
        </p:grpSpPr>
        <p:sp>
          <p:nvSpPr>
            <p:cNvPr id="8" name="Oval 7">
              <a:extLst>
                <a:ext uri="{FF2B5EF4-FFF2-40B4-BE49-F238E27FC236}">
                  <a16:creationId xmlns:a16="http://schemas.microsoft.com/office/drawing/2014/main" id="{C092125D-DF40-D1E4-ABA7-0779DCC005D5}"/>
                </a:ext>
              </a:extLst>
            </p:cNvPr>
            <p:cNvSpPr/>
            <p:nvPr/>
          </p:nvSpPr>
          <p:spPr>
            <a:xfrm>
              <a:off x="665971" y="2041740"/>
              <a:ext cx="2204580" cy="2091847"/>
            </a:xfrm>
            <a:prstGeom prst="ellipse">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rogrammer male outline">
              <a:extLst>
                <a:ext uri="{FF2B5EF4-FFF2-40B4-BE49-F238E27FC236}">
                  <a16:creationId xmlns:a16="http://schemas.microsoft.com/office/drawing/2014/main" id="{7A6731E0-A03B-15FF-A0E2-94FC4CDCB89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966073" y="2285474"/>
              <a:ext cx="1604375" cy="1604375"/>
            </a:xfrm>
            <a:prstGeom prst="rect">
              <a:avLst/>
            </a:prstGeom>
          </p:spPr>
        </p:pic>
        <p:sp>
          <p:nvSpPr>
            <p:cNvPr id="10" name="TextBox 9">
              <a:extLst>
                <a:ext uri="{FF2B5EF4-FFF2-40B4-BE49-F238E27FC236}">
                  <a16:creationId xmlns:a16="http://schemas.microsoft.com/office/drawing/2014/main" id="{17516DCC-7633-44E7-6A76-CC8A57099E8D}"/>
                </a:ext>
              </a:extLst>
            </p:cNvPr>
            <p:cNvSpPr txBox="1"/>
            <p:nvPr/>
          </p:nvSpPr>
          <p:spPr>
            <a:xfrm>
              <a:off x="752084" y="4446591"/>
              <a:ext cx="2032351" cy="954107"/>
            </a:xfrm>
            <a:prstGeom prst="rect">
              <a:avLst/>
            </a:prstGeom>
            <a:noFill/>
          </p:spPr>
          <p:txBody>
            <a:bodyPr wrap="square" rtlCol="0">
              <a:spAutoFit/>
            </a:bodyPr>
            <a:lstStyle/>
            <a:p>
              <a:pPr algn="ctr"/>
              <a:r>
                <a:rPr lang="en-US" sz="2800" dirty="0">
                  <a:solidFill>
                    <a:srgbClr val="000000"/>
                  </a:solidFill>
                  <a:latin typeface="+mj-lt"/>
                </a:rPr>
                <a:t>Primavera P6 Owner</a:t>
              </a:r>
            </a:p>
          </p:txBody>
        </p:sp>
      </p:grpSp>
      <p:grpSp>
        <p:nvGrpSpPr>
          <p:cNvPr id="11" name="Group 10">
            <a:extLst>
              <a:ext uri="{FF2B5EF4-FFF2-40B4-BE49-F238E27FC236}">
                <a16:creationId xmlns:a16="http://schemas.microsoft.com/office/drawing/2014/main" id="{3D08CF87-93F2-9B24-A9E1-93191CB68CCB}"/>
              </a:ext>
            </a:extLst>
          </p:cNvPr>
          <p:cNvGrpSpPr/>
          <p:nvPr/>
        </p:nvGrpSpPr>
        <p:grpSpPr>
          <a:xfrm>
            <a:off x="7303192" y="2329986"/>
            <a:ext cx="2204580" cy="3347464"/>
            <a:chOff x="665971" y="2041740"/>
            <a:chExt cx="2204580" cy="3347464"/>
          </a:xfrm>
        </p:grpSpPr>
        <p:sp>
          <p:nvSpPr>
            <p:cNvPr id="12" name="Oval 11">
              <a:extLst>
                <a:ext uri="{FF2B5EF4-FFF2-40B4-BE49-F238E27FC236}">
                  <a16:creationId xmlns:a16="http://schemas.microsoft.com/office/drawing/2014/main" id="{EB6CE33F-E363-E5BD-C961-748E2106CF97}"/>
                </a:ext>
              </a:extLst>
            </p:cNvPr>
            <p:cNvSpPr/>
            <p:nvPr/>
          </p:nvSpPr>
          <p:spPr>
            <a:xfrm>
              <a:off x="665971" y="2041740"/>
              <a:ext cx="2204580" cy="2091847"/>
            </a:xfrm>
            <a:prstGeom prst="ellipse">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Boardroom outline">
              <a:extLst>
                <a:ext uri="{FF2B5EF4-FFF2-40B4-BE49-F238E27FC236}">
                  <a16:creationId xmlns:a16="http://schemas.microsoft.com/office/drawing/2014/main" id="{676193A9-9AA4-88B2-9504-4111FF63A7A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66073" y="2285475"/>
              <a:ext cx="1604375" cy="1604375"/>
            </a:xfrm>
            <a:prstGeom prst="rect">
              <a:avLst/>
            </a:prstGeom>
          </p:spPr>
        </p:pic>
        <p:sp>
          <p:nvSpPr>
            <p:cNvPr id="14" name="TextBox 13">
              <a:extLst>
                <a:ext uri="{FF2B5EF4-FFF2-40B4-BE49-F238E27FC236}">
                  <a16:creationId xmlns:a16="http://schemas.microsoft.com/office/drawing/2014/main" id="{804221AF-0B92-C345-D756-1747C58182D7}"/>
                </a:ext>
              </a:extLst>
            </p:cNvPr>
            <p:cNvSpPr txBox="1"/>
            <p:nvPr/>
          </p:nvSpPr>
          <p:spPr>
            <a:xfrm>
              <a:off x="838200" y="4435097"/>
              <a:ext cx="2032351" cy="954107"/>
            </a:xfrm>
            <a:prstGeom prst="rect">
              <a:avLst/>
            </a:prstGeom>
            <a:noFill/>
          </p:spPr>
          <p:txBody>
            <a:bodyPr wrap="square" rtlCol="0">
              <a:spAutoFit/>
            </a:bodyPr>
            <a:lstStyle/>
            <a:p>
              <a:pPr algn="ctr"/>
              <a:r>
                <a:rPr lang="en-US" sz="2800" dirty="0">
                  <a:solidFill>
                    <a:srgbClr val="000000"/>
                  </a:solidFill>
                  <a:latin typeface="+mj-lt"/>
                </a:rPr>
                <a:t>Work with PMs</a:t>
              </a:r>
            </a:p>
          </p:txBody>
        </p:sp>
      </p:grpSp>
    </p:spTree>
    <p:extLst>
      <p:ext uri="{BB962C8B-B14F-4D97-AF65-F5344CB8AC3E}">
        <p14:creationId xmlns:p14="http://schemas.microsoft.com/office/powerpoint/2010/main" val="1804568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C1343-F31D-E702-BD25-FFAF6C895B11}"/>
              </a:ext>
            </a:extLst>
          </p:cNvPr>
          <p:cNvSpPr>
            <a:spLocks noGrp="1"/>
          </p:cNvSpPr>
          <p:nvPr>
            <p:ph type="title"/>
          </p:nvPr>
        </p:nvSpPr>
        <p:spPr>
          <a:xfrm>
            <a:off x="287577" y="786426"/>
            <a:ext cx="10515600" cy="862426"/>
          </a:xfrm>
          <a:noFill/>
        </p:spPr>
        <p:txBody>
          <a:bodyPr/>
          <a:lstStyle/>
          <a:p>
            <a:pPr algn="l"/>
            <a:r>
              <a:rPr lang="en-US" sz="3200" dirty="0"/>
              <a:t>Schedule Responsibilities: </a:t>
            </a:r>
            <a:br>
              <a:rPr lang="en-US" sz="3200" dirty="0"/>
            </a:br>
            <a:r>
              <a:rPr lang="en-US" sz="3200" dirty="0"/>
              <a:t>Project Manager</a:t>
            </a:r>
          </a:p>
        </p:txBody>
      </p:sp>
      <p:grpSp>
        <p:nvGrpSpPr>
          <p:cNvPr id="21" name="Group 20">
            <a:extLst>
              <a:ext uri="{FF2B5EF4-FFF2-40B4-BE49-F238E27FC236}">
                <a16:creationId xmlns:a16="http://schemas.microsoft.com/office/drawing/2014/main" id="{3EE3828A-30DF-26EC-3656-3AA901805B1F}"/>
              </a:ext>
            </a:extLst>
          </p:cNvPr>
          <p:cNvGrpSpPr/>
          <p:nvPr/>
        </p:nvGrpSpPr>
        <p:grpSpPr>
          <a:xfrm>
            <a:off x="665971" y="2041740"/>
            <a:ext cx="2204580" cy="3347464"/>
            <a:chOff x="665971" y="2041740"/>
            <a:chExt cx="2204580" cy="3347464"/>
          </a:xfrm>
        </p:grpSpPr>
        <p:sp>
          <p:nvSpPr>
            <p:cNvPr id="4" name="Oval 3">
              <a:extLst>
                <a:ext uri="{FF2B5EF4-FFF2-40B4-BE49-F238E27FC236}">
                  <a16:creationId xmlns:a16="http://schemas.microsoft.com/office/drawing/2014/main" id="{D3A47AFE-7A06-6102-6545-BD8FF0C9C048}"/>
                </a:ext>
              </a:extLst>
            </p:cNvPr>
            <p:cNvSpPr/>
            <p:nvPr/>
          </p:nvSpPr>
          <p:spPr>
            <a:xfrm>
              <a:off x="665971" y="2041740"/>
              <a:ext cx="2204580" cy="2091847"/>
            </a:xfrm>
            <a:prstGeom prst="ellipse">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Signature outline">
              <a:extLst>
                <a:ext uri="{FF2B5EF4-FFF2-40B4-BE49-F238E27FC236}">
                  <a16:creationId xmlns:a16="http://schemas.microsoft.com/office/drawing/2014/main" id="{53FCF6A1-751E-D713-CD13-54802035B5C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849163" y="2346381"/>
              <a:ext cx="1604375" cy="1604375"/>
            </a:xfrm>
            <a:prstGeom prst="rect">
              <a:avLst/>
            </a:prstGeom>
          </p:spPr>
        </p:pic>
        <p:sp>
          <p:nvSpPr>
            <p:cNvPr id="14" name="TextBox 13">
              <a:extLst>
                <a:ext uri="{FF2B5EF4-FFF2-40B4-BE49-F238E27FC236}">
                  <a16:creationId xmlns:a16="http://schemas.microsoft.com/office/drawing/2014/main" id="{E0E35C03-28BE-2716-D9CE-A051208B1D6E}"/>
                </a:ext>
              </a:extLst>
            </p:cNvPr>
            <p:cNvSpPr txBox="1"/>
            <p:nvPr/>
          </p:nvSpPr>
          <p:spPr>
            <a:xfrm>
              <a:off x="838200" y="4435097"/>
              <a:ext cx="2032351" cy="954107"/>
            </a:xfrm>
            <a:prstGeom prst="rect">
              <a:avLst/>
            </a:prstGeom>
            <a:noFill/>
          </p:spPr>
          <p:txBody>
            <a:bodyPr wrap="square" rtlCol="0">
              <a:spAutoFit/>
            </a:bodyPr>
            <a:lstStyle/>
            <a:p>
              <a:pPr algn="ctr"/>
              <a:r>
                <a:rPr lang="en-US" sz="2800" dirty="0">
                  <a:solidFill>
                    <a:srgbClr val="000000"/>
                  </a:solidFill>
                  <a:latin typeface="+mj-lt"/>
                </a:rPr>
                <a:t>Develop Schedule</a:t>
              </a:r>
            </a:p>
          </p:txBody>
        </p:sp>
      </p:grpSp>
      <p:grpSp>
        <p:nvGrpSpPr>
          <p:cNvPr id="22" name="Group 21">
            <a:extLst>
              <a:ext uri="{FF2B5EF4-FFF2-40B4-BE49-F238E27FC236}">
                <a16:creationId xmlns:a16="http://schemas.microsoft.com/office/drawing/2014/main" id="{BC3523B2-81D1-42EA-77E1-2300AB3208F2}"/>
              </a:ext>
            </a:extLst>
          </p:cNvPr>
          <p:cNvGrpSpPr/>
          <p:nvPr/>
        </p:nvGrpSpPr>
        <p:grpSpPr>
          <a:xfrm>
            <a:off x="3640900" y="2041740"/>
            <a:ext cx="2204580" cy="3845169"/>
            <a:chOff x="3640900" y="2041740"/>
            <a:chExt cx="2204580" cy="3845169"/>
          </a:xfrm>
        </p:grpSpPr>
        <p:sp>
          <p:nvSpPr>
            <p:cNvPr id="5" name="Oval 4">
              <a:extLst>
                <a:ext uri="{FF2B5EF4-FFF2-40B4-BE49-F238E27FC236}">
                  <a16:creationId xmlns:a16="http://schemas.microsoft.com/office/drawing/2014/main" id="{A681247D-DA1F-2119-7DA2-7D4C2EA5C7B4}"/>
                </a:ext>
              </a:extLst>
            </p:cNvPr>
            <p:cNvSpPr/>
            <p:nvPr/>
          </p:nvSpPr>
          <p:spPr>
            <a:xfrm>
              <a:off x="3640900" y="2041740"/>
              <a:ext cx="2204580" cy="2091847"/>
            </a:xfrm>
            <a:prstGeom prst="ellipse">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descr="Daily calendar outline">
              <a:extLst>
                <a:ext uri="{FF2B5EF4-FFF2-40B4-BE49-F238E27FC236}">
                  <a16:creationId xmlns:a16="http://schemas.microsoft.com/office/drawing/2014/main" id="{78D1E899-3A73-22E8-33C8-C7604897F77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941002" y="2285475"/>
              <a:ext cx="1604375" cy="1604375"/>
            </a:xfrm>
            <a:prstGeom prst="rect">
              <a:avLst/>
            </a:prstGeom>
          </p:spPr>
        </p:pic>
        <p:sp>
          <p:nvSpPr>
            <p:cNvPr id="15" name="TextBox 14">
              <a:extLst>
                <a:ext uri="{FF2B5EF4-FFF2-40B4-BE49-F238E27FC236}">
                  <a16:creationId xmlns:a16="http://schemas.microsoft.com/office/drawing/2014/main" id="{8B662F04-65E9-61B0-884C-EE00257795F5}"/>
                </a:ext>
              </a:extLst>
            </p:cNvPr>
            <p:cNvSpPr txBox="1"/>
            <p:nvPr/>
          </p:nvSpPr>
          <p:spPr>
            <a:xfrm>
              <a:off x="3727013" y="4501914"/>
              <a:ext cx="2032351" cy="1384995"/>
            </a:xfrm>
            <a:prstGeom prst="rect">
              <a:avLst/>
            </a:prstGeom>
            <a:noFill/>
          </p:spPr>
          <p:txBody>
            <a:bodyPr wrap="square" rtlCol="0">
              <a:spAutoFit/>
            </a:bodyPr>
            <a:lstStyle/>
            <a:p>
              <a:pPr algn="ctr"/>
              <a:r>
                <a:rPr lang="en-US" sz="2800" dirty="0">
                  <a:solidFill>
                    <a:srgbClr val="000000"/>
                  </a:solidFill>
                  <a:latin typeface="+mj-lt"/>
                </a:rPr>
                <a:t>Ensure Active Schedule</a:t>
              </a:r>
            </a:p>
          </p:txBody>
        </p:sp>
      </p:grpSp>
      <p:grpSp>
        <p:nvGrpSpPr>
          <p:cNvPr id="23" name="Group 22">
            <a:extLst>
              <a:ext uri="{FF2B5EF4-FFF2-40B4-BE49-F238E27FC236}">
                <a16:creationId xmlns:a16="http://schemas.microsoft.com/office/drawing/2014/main" id="{16F4955E-F614-4BA7-5653-AD30ED348460}"/>
              </a:ext>
            </a:extLst>
          </p:cNvPr>
          <p:cNvGrpSpPr/>
          <p:nvPr/>
        </p:nvGrpSpPr>
        <p:grpSpPr>
          <a:xfrm>
            <a:off x="6615829" y="2041740"/>
            <a:ext cx="2204580" cy="3414281"/>
            <a:chOff x="6615829" y="2041740"/>
            <a:chExt cx="2204580" cy="3414281"/>
          </a:xfrm>
        </p:grpSpPr>
        <p:sp>
          <p:nvSpPr>
            <p:cNvPr id="6" name="Oval 5">
              <a:extLst>
                <a:ext uri="{FF2B5EF4-FFF2-40B4-BE49-F238E27FC236}">
                  <a16:creationId xmlns:a16="http://schemas.microsoft.com/office/drawing/2014/main" id="{BEC8831B-E7F2-2466-61FF-FDFB1039B7BB}"/>
                </a:ext>
              </a:extLst>
            </p:cNvPr>
            <p:cNvSpPr/>
            <p:nvPr/>
          </p:nvSpPr>
          <p:spPr>
            <a:xfrm>
              <a:off x="6615829" y="2041740"/>
              <a:ext cx="2204580" cy="2091847"/>
            </a:xfrm>
            <a:prstGeom prst="ellipse">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Clipboard outline">
              <a:extLst>
                <a:ext uri="{FF2B5EF4-FFF2-40B4-BE49-F238E27FC236}">
                  <a16:creationId xmlns:a16="http://schemas.microsoft.com/office/drawing/2014/main" id="{C29B9E48-F7F2-0DA4-5121-F6FA940C4758}"/>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6915931" y="2285475"/>
              <a:ext cx="1604375" cy="1604375"/>
            </a:xfrm>
            <a:prstGeom prst="rect">
              <a:avLst/>
            </a:prstGeom>
          </p:spPr>
        </p:pic>
        <p:sp>
          <p:nvSpPr>
            <p:cNvPr id="16" name="TextBox 15">
              <a:extLst>
                <a:ext uri="{FF2B5EF4-FFF2-40B4-BE49-F238E27FC236}">
                  <a16:creationId xmlns:a16="http://schemas.microsoft.com/office/drawing/2014/main" id="{675609EE-6BCC-F6D0-BEC0-41EE84309A4B}"/>
                </a:ext>
              </a:extLst>
            </p:cNvPr>
            <p:cNvSpPr txBox="1"/>
            <p:nvPr/>
          </p:nvSpPr>
          <p:spPr>
            <a:xfrm>
              <a:off x="6701942" y="4501914"/>
              <a:ext cx="2032351" cy="954107"/>
            </a:xfrm>
            <a:prstGeom prst="rect">
              <a:avLst/>
            </a:prstGeom>
            <a:noFill/>
          </p:spPr>
          <p:txBody>
            <a:bodyPr wrap="square" rtlCol="0">
              <a:spAutoFit/>
            </a:bodyPr>
            <a:lstStyle/>
            <a:p>
              <a:pPr algn="ctr"/>
              <a:r>
                <a:rPr lang="en-US" sz="2800" dirty="0">
                  <a:solidFill>
                    <a:srgbClr val="000000"/>
                  </a:solidFill>
                  <a:latin typeface="+mj-lt"/>
                </a:rPr>
                <a:t>Monitor &amp; Update P6</a:t>
              </a:r>
            </a:p>
          </p:txBody>
        </p:sp>
      </p:grpSp>
      <p:grpSp>
        <p:nvGrpSpPr>
          <p:cNvPr id="24" name="Group 23">
            <a:extLst>
              <a:ext uri="{FF2B5EF4-FFF2-40B4-BE49-F238E27FC236}">
                <a16:creationId xmlns:a16="http://schemas.microsoft.com/office/drawing/2014/main" id="{995191E4-EBB9-9BEC-429F-CC54DB99A146}"/>
              </a:ext>
            </a:extLst>
          </p:cNvPr>
          <p:cNvGrpSpPr/>
          <p:nvPr/>
        </p:nvGrpSpPr>
        <p:grpSpPr>
          <a:xfrm>
            <a:off x="9590758" y="2041740"/>
            <a:ext cx="2204580" cy="3845168"/>
            <a:chOff x="9590758" y="2041740"/>
            <a:chExt cx="2204580" cy="3845168"/>
          </a:xfrm>
        </p:grpSpPr>
        <p:sp>
          <p:nvSpPr>
            <p:cNvPr id="7" name="Oval 6">
              <a:extLst>
                <a:ext uri="{FF2B5EF4-FFF2-40B4-BE49-F238E27FC236}">
                  <a16:creationId xmlns:a16="http://schemas.microsoft.com/office/drawing/2014/main" id="{939BB5C8-25AC-706A-F2CF-015F632A3091}"/>
                </a:ext>
              </a:extLst>
            </p:cNvPr>
            <p:cNvSpPr/>
            <p:nvPr/>
          </p:nvSpPr>
          <p:spPr>
            <a:xfrm>
              <a:off x="9590758" y="2041740"/>
              <a:ext cx="2204580" cy="2091847"/>
            </a:xfrm>
            <a:prstGeom prst="ellipse">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Man changing baby outline">
              <a:extLst>
                <a:ext uri="{FF2B5EF4-FFF2-40B4-BE49-F238E27FC236}">
                  <a16:creationId xmlns:a16="http://schemas.microsoft.com/office/drawing/2014/main" id="{7A85A5C2-90CD-54C5-1435-D2974FF90B4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0000989" y="2346380"/>
              <a:ext cx="1604375" cy="1604375"/>
            </a:xfrm>
            <a:prstGeom prst="rect">
              <a:avLst/>
            </a:prstGeom>
          </p:spPr>
        </p:pic>
        <p:sp>
          <p:nvSpPr>
            <p:cNvPr id="17" name="TextBox 16">
              <a:extLst>
                <a:ext uri="{FF2B5EF4-FFF2-40B4-BE49-F238E27FC236}">
                  <a16:creationId xmlns:a16="http://schemas.microsoft.com/office/drawing/2014/main" id="{36595DDF-82B2-3E07-AD48-7C913B058636}"/>
                </a:ext>
              </a:extLst>
            </p:cNvPr>
            <p:cNvSpPr txBox="1"/>
            <p:nvPr/>
          </p:nvSpPr>
          <p:spPr>
            <a:xfrm>
              <a:off x="9676872" y="4501913"/>
              <a:ext cx="2032351" cy="1384995"/>
            </a:xfrm>
            <a:prstGeom prst="rect">
              <a:avLst/>
            </a:prstGeom>
            <a:noFill/>
          </p:spPr>
          <p:txBody>
            <a:bodyPr wrap="square" rtlCol="0">
              <a:spAutoFit/>
            </a:bodyPr>
            <a:lstStyle/>
            <a:p>
              <a:pPr algn="ctr"/>
              <a:r>
                <a:rPr lang="en-US" sz="2800" dirty="0">
                  <a:solidFill>
                    <a:srgbClr val="000000"/>
                  </a:solidFill>
                  <a:latin typeface="+mj-lt"/>
                </a:rPr>
                <a:t>Request  Schedule Changes</a:t>
              </a:r>
            </a:p>
          </p:txBody>
        </p:sp>
      </p:grpSp>
      <p:sp>
        <p:nvSpPr>
          <p:cNvPr id="18" name="TextBox 17">
            <a:extLst>
              <a:ext uri="{FF2B5EF4-FFF2-40B4-BE49-F238E27FC236}">
                <a16:creationId xmlns:a16="http://schemas.microsoft.com/office/drawing/2014/main" id="{D863F63A-777E-0F17-7697-DB4B486C8B58}"/>
              </a:ext>
            </a:extLst>
          </p:cNvPr>
          <p:cNvSpPr txBox="1"/>
          <p:nvPr/>
        </p:nvSpPr>
        <p:spPr>
          <a:xfrm rot="19980312">
            <a:off x="4387477" y="3433365"/>
            <a:ext cx="2163350" cy="707886"/>
          </a:xfrm>
          <a:prstGeom prst="rect">
            <a:avLst/>
          </a:prstGeom>
          <a:noFill/>
          <a:ln w="38100" cmpd="thinThick">
            <a:solidFill>
              <a:srgbClr val="FF0000"/>
            </a:solidFill>
          </a:ln>
        </p:spPr>
        <p:txBody>
          <a:bodyPr wrap="square" rtlCol="0">
            <a:spAutoFit/>
          </a:bodyPr>
          <a:lstStyle/>
          <a:p>
            <a:r>
              <a:rPr lang="en-US" sz="4000" dirty="0">
                <a:solidFill>
                  <a:srgbClr val="FF0000"/>
                </a:solidFill>
                <a:latin typeface="Bernard MT Condensed" panose="02050806060905020404" pitchFamily="18" charset="0"/>
              </a:rPr>
              <a:t>PM Metric</a:t>
            </a:r>
          </a:p>
        </p:txBody>
      </p:sp>
    </p:spTree>
    <p:extLst>
      <p:ext uri="{BB962C8B-B14F-4D97-AF65-F5344CB8AC3E}">
        <p14:creationId xmlns:p14="http://schemas.microsoft.com/office/powerpoint/2010/main" val="1790090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par>
                          <p:cTn id="11" fill="hold">
                            <p:stCondLst>
                              <p:cond delay="0"/>
                            </p:stCondLst>
                            <p:childTnLst>
                              <p:par>
                                <p:cTn id="12" presetID="42" presetClass="entr" presetSubtype="0" fill="hold" grpId="0" nodeType="afterEffect">
                                  <p:stCondLst>
                                    <p:cond delay="50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9E0E981D-AC55-E3DC-174D-66A81A2581C8}"/>
              </a:ext>
            </a:extLst>
          </p:cNvPr>
          <p:cNvGrpSpPr/>
          <p:nvPr/>
        </p:nvGrpSpPr>
        <p:grpSpPr>
          <a:xfrm>
            <a:off x="360218" y="456339"/>
            <a:ext cx="11419406" cy="941248"/>
            <a:chOff x="360218" y="456339"/>
            <a:chExt cx="11419406" cy="941248"/>
          </a:xfrm>
        </p:grpSpPr>
        <p:sp>
          <p:nvSpPr>
            <p:cNvPr id="4" name="Title 1">
              <a:extLst>
                <a:ext uri="{FF2B5EF4-FFF2-40B4-BE49-F238E27FC236}">
                  <a16:creationId xmlns:a16="http://schemas.microsoft.com/office/drawing/2014/main" id="{33950C7B-17E2-7513-859E-9D0A20D57D0B}"/>
                </a:ext>
              </a:extLst>
            </p:cNvPr>
            <p:cNvSpPr txBox="1">
              <a:spLocks/>
            </p:cNvSpPr>
            <p:nvPr/>
          </p:nvSpPr>
          <p:spPr>
            <a:xfrm>
              <a:off x="360218" y="483187"/>
              <a:ext cx="11419406" cy="914400"/>
            </a:xfrm>
            <a:prstGeom prst="rect">
              <a:avLst/>
            </a:prstGeom>
            <a:solidFill>
              <a:schemeClr val="accent2">
                <a:lumMod val="60000"/>
                <a:lumOff val="4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rgbClr val="000000"/>
                  </a:solidFill>
                </a:rPr>
                <a:t> Schedule Review</a:t>
              </a:r>
            </a:p>
          </p:txBody>
        </p:sp>
        <p:pic>
          <p:nvPicPr>
            <p:cNvPr id="3" name="Graphic 2" descr="Classroom with solid fill">
              <a:extLst>
                <a:ext uri="{FF2B5EF4-FFF2-40B4-BE49-F238E27FC236}">
                  <a16:creationId xmlns:a16="http://schemas.microsoft.com/office/drawing/2014/main" id="{13924C85-8646-F3FD-D4E5-D3731AE2432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8764" y="456339"/>
              <a:ext cx="914400" cy="914400"/>
            </a:xfrm>
            <a:prstGeom prst="rect">
              <a:avLst/>
            </a:prstGeom>
          </p:spPr>
        </p:pic>
      </p:grpSp>
      <p:sp>
        <p:nvSpPr>
          <p:cNvPr id="5" name="TextBox 4">
            <a:extLst>
              <a:ext uri="{FF2B5EF4-FFF2-40B4-BE49-F238E27FC236}">
                <a16:creationId xmlns:a16="http://schemas.microsoft.com/office/drawing/2014/main" id="{D79183DB-B292-1424-15B7-1E55E9D0D250}"/>
              </a:ext>
            </a:extLst>
          </p:cNvPr>
          <p:cNvSpPr txBox="1"/>
          <p:nvPr/>
        </p:nvSpPr>
        <p:spPr>
          <a:xfrm>
            <a:off x="498764" y="2351782"/>
            <a:ext cx="10515600" cy="1077218"/>
          </a:xfrm>
          <a:prstGeom prst="rect">
            <a:avLst/>
          </a:prstGeom>
          <a:noFill/>
        </p:spPr>
        <p:txBody>
          <a:bodyPr wrap="square" rtlCol="0">
            <a:spAutoFit/>
          </a:bodyPr>
          <a:lstStyle/>
          <a:p>
            <a:r>
              <a:rPr lang="en-US" sz="3200" b="1" dirty="0">
                <a:solidFill>
                  <a:srgbClr val="000000"/>
                </a:solidFill>
                <a:latin typeface="+mj-lt"/>
              </a:rPr>
              <a:t>The OPD PM is the owner of Primavera P6.</a:t>
            </a:r>
          </a:p>
          <a:p>
            <a:pPr marL="514350" indent="-514350">
              <a:buAutoNum type="alphaUcPeriod"/>
            </a:pPr>
            <a:endParaRPr lang="en-US" sz="3200" b="1" dirty="0">
              <a:solidFill>
                <a:srgbClr val="000000"/>
              </a:solidFill>
              <a:latin typeface="+mj-lt"/>
            </a:endParaRPr>
          </a:p>
        </p:txBody>
      </p:sp>
      <p:sp>
        <p:nvSpPr>
          <p:cNvPr id="2" name="TextBox 1">
            <a:extLst>
              <a:ext uri="{FF2B5EF4-FFF2-40B4-BE49-F238E27FC236}">
                <a16:creationId xmlns:a16="http://schemas.microsoft.com/office/drawing/2014/main" id="{2341554E-C906-823C-0D62-F499CD075EBF}"/>
              </a:ext>
            </a:extLst>
          </p:cNvPr>
          <p:cNvSpPr txBox="1"/>
          <p:nvPr/>
        </p:nvSpPr>
        <p:spPr>
          <a:xfrm>
            <a:off x="4446657" y="3906141"/>
            <a:ext cx="1634836" cy="954107"/>
          </a:xfrm>
          <a:prstGeom prst="rect">
            <a:avLst/>
          </a:prstGeom>
          <a:noFill/>
        </p:spPr>
        <p:txBody>
          <a:bodyPr wrap="square" rtlCol="0">
            <a:spAutoFit/>
          </a:bodyPr>
          <a:lstStyle/>
          <a:p>
            <a:r>
              <a:rPr lang="en-US" sz="2800" dirty="0">
                <a:solidFill>
                  <a:srgbClr val="000000"/>
                </a:solidFill>
                <a:latin typeface="+mj-lt"/>
              </a:rPr>
              <a:t>True</a:t>
            </a:r>
          </a:p>
          <a:p>
            <a:pPr marL="514350" indent="-514350">
              <a:buAutoNum type="alphaUcPeriod"/>
            </a:pPr>
            <a:endParaRPr lang="en-US" sz="2800" dirty="0">
              <a:solidFill>
                <a:srgbClr val="000000"/>
              </a:solidFill>
              <a:latin typeface="+mj-lt"/>
            </a:endParaRPr>
          </a:p>
        </p:txBody>
      </p:sp>
      <p:sp>
        <p:nvSpPr>
          <p:cNvPr id="6" name="TextBox 5">
            <a:extLst>
              <a:ext uri="{FF2B5EF4-FFF2-40B4-BE49-F238E27FC236}">
                <a16:creationId xmlns:a16="http://schemas.microsoft.com/office/drawing/2014/main" id="{6942BA98-1B9E-DF88-0AB6-DABDAB53CAF1}"/>
              </a:ext>
            </a:extLst>
          </p:cNvPr>
          <p:cNvSpPr txBox="1"/>
          <p:nvPr/>
        </p:nvSpPr>
        <p:spPr>
          <a:xfrm>
            <a:off x="6081493" y="3906141"/>
            <a:ext cx="1634836" cy="954107"/>
          </a:xfrm>
          <a:prstGeom prst="rect">
            <a:avLst/>
          </a:prstGeom>
          <a:noFill/>
        </p:spPr>
        <p:txBody>
          <a:bodyPr wrap="square" rtlCol="0">
            <a:spAutoFit/>
          </a:bodyPr>
          <a:lstStyle/>
          <a:p>
            <a:r>
              <a:rPr lang="en-US" sz="2800" dirty="0">
                <a:solidFill>
                  <a:srgbClr val="000000"/>
                </a:solidFill>
                <a:latin typeface="+mj-lt"/>
              </a:rPr>
              <a:t>or</a:t>
            </a:r>
          </a:p>
          <a:p>
            <a:pPr marL="514350" indent="-514350">
              <a:buAutoNum type="alphaUcPeriod"/>
            </a:pPr>
            <a:endParaRPr lang="en-US" sz="2800" dirty="0">
              <a:solidFill>
                <a:srgbClr val="000000"/>
              </a:solidFill>
              <a:latin typeface="+mj-lt"/>
            </a:endParaRPr>
          </a:p>
        </p:txBody>
      </p:sp>
      <p:sp>
        <p:nvSpPr>
          <p:cNvPr id="7" name="TextBox 6">
            <a:extLst>
              <a:ext uri="{FF2B5EF4-FFF2-40B4-BE49-F238E27FC236}">
                <a16:creationId xmlns:a16="http://schemas.microsoft.com/office/drawing/2014/main" id="{CAD2D1EB-8439-FB5E-86F8-97A0A247CEF8}"/>
              </a:ext>
            </a:extLst>
          </p:cNvPr>
          <p:cNvSpPr txBox="1"/>
          <p:nvPr/>
        </p:nvSpPr>
        <p:spPr>
          <a:xfrm>
            <a:off x="7591639" y="3906141"/>
            <a:ext cx="1634836" cy="954107"/>
          </a:xfrm>
          <a:prstGeom prst="rect">
            <a:avLst/>
          </a:prstGeom>
          <a:noFill/>
        </p:spPr>
        <p:txBody>
          <a:bodyPr wrap="square" rtlCol="0">
            <a:spAutoFit/>
          </a:bodyPr>
          <a:lstStyle/>
          <a:p>
            <a:r>
              <a:rPr lang="en-US" sz="2800" dirty="0">
                <a:solidFill>
                  <a:srgbClr val="000000"/>
                </a:solidFill>
                <a:latin typeface="+mj-lt"/>
              </a:rPr>
              <a:t>False</a:t>
            </a:r>
          </a:p>
          <a:p>
            <a:pPr marL="514350" indent="-514350">
              <a:buAutoNum type="alphaUcPeriod"/>
            </a:pPr>
            <a:endParaRPr lang="en-US" sz="2800" dirty="0">
              <a:solidFill>
                <a:srgbClr val="000000"/>
              </a:solidFill>
              <a:latin typeface="+mj-lt"/>
            </a:endParaRPr>
          </a:p>
        </p:txBody>
      </p:sp>
    </p:spTree>
    <p:extLst>
      <p:ext uri="{BB962C8B-B14F-4D97-AF65-F5344CB8AC3E}">
        <p14:creationId xmlns:p14="http://schemas.microsoft.com/office/powerpoint/2010/main" val="2662665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9183DB-B292-1424-15B7-1E55E9D0D250}"/>
              </a:ext>
            </a:extLst>
          </p:cNvPr>
          <p:cNvSpPr txBox="1"/>
          <p:nvPr/>
        </p:nvSpPr>
        <p:spPr>
          <a:xfrm>
            <a:off x="498764" y="2408898"/>
            <a:ext cx="10515600" cy="3816429"/>
          </a:xfrm>
          <a:prstGeom prst="rect">
            <a:avLst/>
          </a:prstGeom>
          <a:noFill/>
        </p:spPr>
        <p:txBody>
          <a:bodyPr wrap="square" rtlCol="0">
            <a:spAutoFit/>
          </a:bodyPr>
          <a:lstStyle/>
          <a:p>
            <a:r>
              <a:rPr lang="en-US" sz="3200" b="1" dirty="0">
                <a:solidFill>
                  <a:srgbClr val="000000"/>
                </a:solidFill>
                <a:latin typeface="+mj-lt"/>
              </a:rPr>
              <a:t>Which PM responsibility is a metric?</a:t>
            </a:r>
          </a:p>
          <a:p>
            <a:endParaRPr lang="en-US" sz="2800" dirty="0">
              <a:solidFill>
                <a:srgbClr val="000000"/>
              </a:solidFill>
              <a:latin typeface="+mj-lt"/>
            </a:endParaRPr>
          </a:p>
          <a:p>
            <a:pPr marL="514350" indent="-514350">
              <a:buAutoNum type="alphaUcPeriod"/>
            </a:pPr>
            <a:r>
              <a:rPr lang="en-US" sz="2800" dirty="0">
                <a:solidFill>
                  <a:srgbClr val="000000"/>
                </a:solidFill>
                <a:latin typeface="+mj-lt"/>
              </a:rPr>
              <a:t>Updating P6 each project</a:t>
            </a:r>
          </a:p>
          <a:p>
            <a:pPr marL="514350" indent="-514350">
              <a:buAutoNum type="alphaUcPeriod"/>
            </a:pPr>
            <a:endParaRPr lang="en-US" sz="1400" dirty="0">
              <a:solidFill>
                <a:srgbClr val="000000"/>
              </a:solidFill>
              <a:latin typeface="+mj-lt"/>
            </a:endParaRPr>
          </a:p>
          <a:p>
            <a:pPr marL="514350" indent="-514350">
              <a:buAutoNum type="alphaUcPeriod"/>
            </a:pPr>
            <a:r>
              <a:rPr lang="en-US" sz="2800" dirty="0">
                <a:solidFill>
                  <a:srgbClr val="000000"/>
                </a:solidFill>
                <a:latin typeface="+mj-lt"/>
              </a:rPr>
              <a:t>Developing a schedule for each project</a:t>
            </a:r>
          </a:p>
          <a:p>
            <a:pPr marL="514350" indent="-514350">
              <a:buAutoNum type="alphaUcPeriod"/>
            </a:pPr>
            <a:endParaRPr lang="en-US" sz="1400" dirty="0">
              <a:solidFill>
                <a:srgbClr val="000000"/>
              </a:solidFill>
              <a:latin typeface="+mj-lt"/>
            </a:endParaRPr>
          </a:p>
          <a:p>
            <a:pPr marL="514350" indent="-514350">
              <a:buAutoNum type="alphaUcPeriod"/>
            </a:pPr>
            <a:r>
              <a:rPr lang="en-US" sz="2800" dirty="0">
                <a:solidFill>
                  <a:srgbClr val="000000"/>
                </a:solidFill>
                <a:latin typeface="+mj-lt"/>
              </a:rPr>
              <a:t>Having an active schedule for each project</a:t>
            </a:r>
          </a:p>
          <a:p>
            <a:pPr marL="514350" indent="-514350">
              <a:buAutoNum type="alphaUcPeriod"/>
            </a:pPr>
            <a:endParaRPr lang="en-US" sz="1400" dirty="0">
              <a:solidFill>
                <a:srgbClr val="000000"/>
              </a:solidFill>
              <a:latin typeface="+mj-lt"/>
            </a:endParaRPr>
          </a:p>
          <a:p>
            <a:pPr marL="514350" indent="-514350">
              <a:buAutoNum type="alphaUcPeriod"/>
            </a:pPr>
            <a:r>
              <a:rPr lang="en-US" sz="2800" dirty="0">
                <a:solidFill>
                  <a:srgbClr val="000000"/>
                </a:solidFill>
                <a:latin typeface="+mj-lt"/>
              </a:rPr>
              <a:t>Monitoring the schedule for each project. </a:t>
            </a:r>
          </a:p>
          <a:p>
            <a:pPr marL="514350" indent="-514350">
              <a:buAutoNum type="alphaUcPeriod"/>
            </a:pPr>
            <a:endParaRPr lang="en-US" sz="2800" dirty="0">
              <a:solidFill>
                <a:srgbClr val="000000"/>
              </a:solidFill>
              <a:latin typeface="+mj-lt"/>
            </a:endParaRPr>
          </a:p>
        </p:txBody>
      </p:sp>
      <p:grpSp>
        <p:nvGrpSpPr>
          <p:cNvPr id="2" name="Group 1">
            <a:extLst>
              <a:ext uri="{FF2B5EF4-FFF2-40B4-BE49-F238E27FC236}">
                <a16:creationId xmlns:a16="http://schemas.microsoft.com/office/drawing/2014/main" id="{BD48541F-4AFA-0CBD-03FE-01F8ED74E833}"/>
              </a:ext>
            </a:extLst>
          </p:cNvPr>
          <p:cNvGrpSpPr/>
          <p:nvPr/>
        </p:nvGrpSpPr>
        <p:grpSpPr>
          <a:xfrm>
            <a:off x="360218" y="456339"/>
            <a:ext cx="11419406" cy="941248"/>
            <a:chOff x="360218" y="456339"/>
            <a:chExt cx="11419406" cy="941248"/>
          </a:xfrm>
        </p:grpSpPr>
        <p:sp>
          <p:nvSpPr>
            <p:cNvPr id="7" name="Title 1">
              <a:extLst>
                <a:ext uri="{FF2B5EF4-FFF2-40B4-BE49-F238E27FC236}">
                  <a16:creationId xmlns:a16="http://schemas.microsoft.com/office/drawing/2014/main" id="{57DD35EC-6407-6BFF-1341-63CFD0552E26}"/>
                </a:ext>
              </a:extLst>
            </p:cNvPr>
            <p:cNvSpPr txBox="1">
              <a:spLocks/>
            </p:cNvSpPr>
            <p:nvPr/>
          </p:nvSpPr>
          <p:spPr>
            <a:xfrm>
              <a:off x="360218" y="483187"/>
              <a:ext cx="11419406" cy="914400"/>
            </a:xfrm>
            <a:prstGeom prst="rect">
              <a:avLst/>
            </a:prstGeom>
            <a:solidFill>
              <a:schemeClr val="accent2">
                <a:lumMod val="60000"/>
                <a:lumOff val="4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solidFill>
                    <a:srgbClr val="000000"/>
                  </a:solidFill>
                </a:rPr>
                <a:t> Schedule Review</a:t>
              </a:r>
            </a:p>
          </p:txBody>
        </p:sp>
        <p:pic>
          <p:nvPicPr>
            <p:cNvPr id="8" name="Graphic 7" descr="Classroom with solid fill">
              <a:extLst>
                <a:ext uri="{FF2B5EF4-FFF2-40B4-BE49-F238E27FC236}">
                  <a16:creationId xmlns:a16="http://schemas.microsoft.com/office/drawing/2014/main" id="{CDFB0F34-F4F2-8EA6-E1DB-1D6D7D4F5F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8764" y="456339"/>
              <a:ext cx="914400" cy="914400"/>
            </a:xfrm>
            <a:prstGeom prst="rect">
              <a:avLst/>
            </a:prstGeom>
          </p:spPr>
        </p:pic>
      </p:grpSp>
    </p:spTree>
    <p:extLst>
      <p:ext uri="{BB962C8B-B14F-4D97-AF65-F5344CB8AC3E}">
        <p14:creationId xmlns:p14="http://schemas.microsoft.com/office/powerpoint/2010/main" val="2699378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5">
                                            <p:txEl>
                                              <p:pRg st="6" end="6"/>
                                            </p:txEl>
                                          </p:spTgt>
                                        </p:tgtEl>
                                        <p:attrNameLst>
                                          <p:attrName>style.fontWeight</p:attrName>
                                        </p:attrNameLst>
                                      </p:cBhvr>
                                      <p:to>
                                        <p:strVal val="bold"/>
                                      </p:to>
                                    </p:set>
                                  </p:childTnLst>
                                </p:cTn>
                              </p:par>
                              <p:par>
                                <p:cTn id="7" presetID="16" presetClass="emph" presetSubtype="0" fill="hold" nodeType="withEffect">
                                  <p:stCondLst>
                                    <p:cond delay="0"/>
                                  </p:stCondLst>
                                  <p:iterate type="lt">
                                    <p:tmPct val="4000"/>
                                  </p:iterate>
                                  <p:childTnLst>
                                    <p:set>
                                      <p:cBhvr override="childStyle">
                                        <p:cTn id="8" dur="500" fill="hold"/>
                                        <p:tgtEl>
                                          <p:spTgt spid="5">
                                            <p:txEl>
                                              <p:pRg st="6" end="6"/>
                                            </p:txEl>
                                          </p:spTgt>
                                        </p:tgtEl>
                                        <p:attrNameLst>
                                          <p:attrName>style.color</p:attrName>
                                        </p:attrNameLst>
                                      </p:cBhvr>
                                      <p:to>
                                        <p:clrVal>
                                          <a:schemeClr val="accent2"/>
                                        </p:clrVal>
                                      </p:to>
                                    </p:set>
                                    <p:set>
                                      <p:cBhvr>
                                        <p:cTn id="9" dur="500" fill="hold"/>
                                        <p:tgtEl>
                                          <p:spTgt spid="5">
                                            <p:txEl>
                                              <p:pRg st="6" end="6"/>
                                            </p:txEl>
                                          </p:spTgt>
                                        </p:tgtEl>
                                        <p:attrNameLst>
                                          <p:attrName>fillcolor</p:attrName>
                                        </p:attrNameLst>
                                      </p:cBhvr>
                                      <p:to>
                                        <p:clrVal>
                                          <a:schemeClr val="accent2"/>
                                        </p:clrVal>
                                      </p:to>
                                    </p:set>
                                    <p:set>
                                      <p:cBhvr>
                                        <p:cTn id="10" dur="500" fill="hold"/>
                                        <p:tgtEl>
                                          <p:spTgt spid="5">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098C6-7B49-E3D1-DF1A-ACF772D05CEC}"/>
              </a:ext>
            </a:extLst>
          </p:cNvPr>
          <p:cNvSpPr>
            <a:spLocks noGrp="1"/>
          </p:cNvSpPr>
          <p:nvPr>
            <p:ph type="title"/>
          </p:nvPr>
        </p:nvSpPr>
        <p:spPr>
          <a:xfrm>
            <a:off x="1580476" y="214624"/>
            <a:ext cx="10515600" cy="905805"/>
          </a:xfrm>
          <a:noFill/>
        </p:spPr>
        <p:txBody>
          <a:bodyPr/>
          <a:lstStyle/>
          <a:p>
            <a:pPr algn="ctr"/>
            <a:r>
              <a:rPr lang="en-US" sz="3200" dirty="0"/>
              <a:t>New Schedule Process: Overview</a:t>
            </a:r>
          </a:p>
        </p:txBody>
      </p:sp>
      <p:sp>
        <p:nvSpPr>
          <p:cNvPr id="4" name="Rectangle: Rounded Corners 3">
            <a:extLst>
              <a:ext uri="{FF2B5EF4-FFF2-40B4-BE49-F238E27FC236}">
                <a16:creationId xmlns:a16="http://schemas.microsoft.com/office/drawing/2014/main" id="{96FF1E5D-7776-E0AF-EFC1-AAA7FF4E3B29}"/>
              </a:ext>
            </a:extLst>
          </p:cNvPr>
          <p:cNvSpPr/>
          <p:nvPr/>
        </p:nvSpPr>
        <p:spPr>
          <a:xfrm>
            <a:off x="602166" y="2618511"/>
            <a:ext cx="2676293" cy="1913954"/>
          </a:xfrm>
          <a:prstGeom prst="roundRect">
            <a:avLst/>
          </a:prstGeom>
          <a:solidFill>
            <a:srgbClr val="9ED4FC"/>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000000"/>
                </a:solidFill>
              </a:rPr>
              <a:t>Initial Schedule</a:t>
            </a:r>
          </a:p>
        </p:txBody>
      </p:sp>
      <p:sp>
        <p:nvSpPr>
          <p:cNvPr id="5" name="Rectangle: Rounded Corners 4">
            <a:extLst>
              <a:ext uri="{FF2B5EF4-FFF2-40B4-BE49-F238E27FC236}">
                <a16:creationId xmlns:a16="http://schemas.microsoft.com/office/drawing/2014/main" id="{1B5C64D2-CF4D-1894-2217-CBA2AF2CF9F8}"/>
              </a:ext>
            </a:extLst>
          </p:cNvPr>
          <p:cNvSpPr/>
          <p:nvPr/>
        </p:nvSpPr>
        <p:spPr>
          <a:xfrm>
            <a:off x="4757853" y="2618510"/>
            <a:ext cx="2676293" cy="1913954"/>
          </a:xfrm>
          <a:prstGeom prst="roundRect">
            <a:avLst/>
          </a:prstGeom>
          <a:solidFill>
            <a:srgbClr val="067ED8"/>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000000"/>
                </a:solidFill>
              </a:rPr>
              <a:t>Schedule Review Committee</a:t>
            </a:r>
          </a:p>
        </p:txBody>
      </p:sp>
      <p:sp>
        <p:nvSpPr>
          <p:cNvPr id="6" name="Rectangle: Rounded Corners 5">
            <a:extLst>
              <a:ext uri="{FF2B5EF4-FFF2-40B4-BE49-F238E27FC236}">
                <a16:creationId xmlns:a16="http://schemas.microsoft.com/office/drawing/2014/main" id="{7980A528-C491-79CC-9DA9-B1D696572554}"/>
              </a:ext>
            </a:extLst>
          </p:cNvPr>
          <p:cNvSpPr/>
          <p:nvPr/>
        </p:nvSpPr>
        <p:spPr>
          <a:xfrm>
            <a:off x="8859643" y="2618510"/>
            <a:ext cx="2676293" cy="1950442"/>
          </a:xfrm>
          <a:prstGeom prst="roundRect">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dirty="0"/>
              <a:t>Active Schedule</a:t>
            </a:r>
          </a:p>
        </p:txBody>
      </p:sp>
      <p:sp>
        <p:nvSpPr>
          <p:cNvPr id="13" name="Arrow: Right 12">
            <a:extLst>
              <a:ext uri="{FF2B5EF4-FFF2-40B4-BE49-F238E27FC236}">
                <a16:creationId xmlns:a16="http://schemas.microsoft.com/office/drawing/2014/main" id="{265DDE3A-F1B3-63DF-A684-A26AF30E28CD}"/>
              </a:ext>
            </a:extLst>
          </p:cNvPr>
          <p:cNvSpPr/>
          <p:nvPr/>
        </p:nvSpPr>
        <p:spPr>
          <a:xfrm>
            <a:off x="3568390" y="3248297"/>
            <a:ext cx="953429" cy="690868"/>
          </a:xfrm>
          <a:prstGeom prst="rightArrow">
            <a:avLst/>
          </a:prstGeom>
          <a:solidFill>
            <a:srgbClr val="067ED8"/>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Right 13">
            <a:extLst>
              <a:ext uri="{FF2B5EF4-FFF2-40B4-BE49-F238E27FC236}">
                <a16:creationId xmlns:a16="http://schemas.microsoft.com/office/drawing/2014/main" id="{3CAE8E44-F985-109D-9D83-A9F937A0CC02}"/>
              </a:ext>
            </a:extLst>
          </p:cNvPr>
          <p:cNvSpPr/>
          <p:nvPr/>
        </p:nvSpPr>
        <p:spPr>
          <a:xfrm>
            <a:off x="7670180" y="3248297"/>
            <a:ext cx="953429" cy="690868"/>
          </a:xfrm>
          <a:prstGeom prst="rightArrow">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820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13"/>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1000"/>
                                  </p:stCondLst>
                                  <p:childTnLst>
                                    <p:set>
                                      <p:cBhvr>
                                        <p:cTn id="12" dur="1" fill="hold">
                                          <p:stCondLst>
                                            <p:cond delay="0"/>
                                          </p:stCondLst>
                                        </p:cTn>
                                        <p:tgtEl>
                                          <p:spTgt spid="5"/>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grpId="0" nodeType="afterEffect">
                                  <p:stCondLst>
                                    <p:cond delay="1000"/>
                                  </p:stCondLst>
                                  <p:childTnLst>
                                    <p:set>
                                      <p:cBhvr>
                                        <p:cTn id="15" dur="1" fill="hold">
                                          <p:stCondLst>
                                            <p:cond delay="0"/>
                                          </p:stCondLst>
                                        </p:cTn>
                                        <p:tgtEl>
                                          <p:spTgt spid="14"/>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grpId="0" nodeType="afterEffect">
                                  <p:stCondLst>
                                    <p:cond delay="100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098C6-7B49-E3D1-DF1A-ACF772D05CEC}"/>
              </a:ext>
            </a:extLst>
          </p:cNvPr>
          <p:cNvSpPr>
            <a:spLocks noGrp="1"/>
          </p:cNvSpPr>
          <p:nvPr>
            <p:ph type="title"/>
          </p:nvPr>
        </p:nvSpPr>
        <p:spPr>
          <a:xfrm>
            <a:off x="602165" y="125883"/>
            <a:ext cx="10515600" cy="905805"/>
          </a:xfrm>
          <a:noFill/>
        </p:spPr>
        <p:txBody>
          <a:bodyPr/>
          <a:lstStyle/>
          <a:p>
            <a:pPr algn="ctr"/>
            <a:r>
              <a:rPr lang="en-US" sz="3200" dirty="0"/>
              <a:t>New Schedule Process</a:t>
            </a:r>
          </a:p>
        </p:txBody>
      </p:sp>
      <p:sp>
        <p:nvSpPr>
          <p:cNvPr id="4" name="Rectangle: Rounded Corners 3">
            <a:extLst>
              <a:ext uri="{FF2B5EF4-FFF2-40B4-BE49-F238E27FC236}">
                <a16:creationId xmlns:a16="http://schemas.microsoft.com/office/drawing/2014/main" id="{96FF1E5D-7776-E0AF-EFC1-AAA7FF4E3B29}"/>
              </a:ext>
            </a:extLst>
          </p:cNvPr>
          <p:cNvSpPr/>
          <p:nvPr/>
        </p:nvSpPr>
        <p:spPr>
          <a:xfrm>
            <a:off x="602166" y="1363894"/>
            <a:ext cx="2676293" cy="1256643"/>
          </a:xfrm>
          <a:prstGeom prst="roundRect">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rPr>
              <a:t>Fill out Initial Schedule Form</a:t>
            </a:r>
          </a:p>
        </p:txBody>
      </p:sp>
      <p:sp>
        <p:nvSpPr>
          <p:cNvPr id="5" name="Rectangle: Rounded Corners 4">
            <a:extLst>
              <a:ext uri="{FF2B5EF4-FFF2-40B4-BE49-F238E27FC236}">
                <a16:creationId xmlns:a16="http://schemas.microsoft.com/office/drawing/2014/main" id="{1B5C64D2-CF4D-1894-2217-CBA2AF2CF9F8}"/>
              </a:ext>
            </a:extLst>
          </p:cNvPr>
          <p:cNvSpPr/>
          <p:nvPr/>
        </p:nvSpPr>
        <p:spPr>
          <a:xfrm>
            <a:off x="4757853" y="1363893"/>
            <a:ext cx="2676293" cy="1256643"/>
          </a:xfrm>
          <a:prstGeom prst="roundRect">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rPr>
              <a:t>Request Initial Schedule</a:t>
            </a:r>
          </a:p>
        </p:txBody>
      </p:sp>
      <p:sp>
        <p:nvSpPr>
          <p:cNvPr id="6" name="Rectangle: Rounded Corners 5">
            <a:extLst>
              <a:ext uri="{FF2B5EF4-FFF2-40B4-BE49-F238E27FC236}">
                <a16:creationId xmlns:a16="http://schemas.microsoft.com/office/drawing/2014/main" id="{7980A528-C491-79CC-9DA9-B1D696572554}"/>
              </a:ext>
            </a:extLst>
          </p:cNvPr>
          <p:cNvSpPr/>
          <p:nvPr/>
        </p:nvSpPr>
        <p:spPr>
          <a:xfrm>
            <a:off x="8859643" y="1400383"/>
            <a:ext cx="2676293" cy="1256642"/>
          </a:xfrm>
          <a:prstGeom prst="roundRect">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t>Create Initial Schedule</a:t>
            </a:r>
          </a:p>
        </p:txBody>
      </p:sp>
      <p:sp>
        <p:nvSpPr>
          <p:cNvPr id="7" name="Rectangle: Rounded Corners 6">
            <a:extLst>
              <a:ext uri="{FF2B5EF4-FFF2-40B4-BE49-F238E27FC236}">
                <a16:creationId xmlns:a16="http://schemas.microsoft.com/office/drawing/2014/main" id="{720037D1-E4CC-1256-DDEF-33635A9597E5}"/>
              </a:ext>
            </a:extLst>
          </p:cNvPr>
          <p:cNvSpPr/>
          <p:nvPr/>
        </p:nvSpPr>
        <p:spPr>
          <a:xfrm>
            <a:off x="602165" y="3222430"/>
            <a:ext cx="2676293" cy="1256643"/>
          </a:xfrm>
          <a:prstGeom prst="roundRect">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rPr>
              <a:t>Fill Out SRC Package</a:t>
            </a:r>
          </a:p>
        </p:txBody>
      </p:sp>
      <p:sp>
        <p:nvSpPr>
          <p:cNvPr id="8" name="Rectangle: Rounded Corners 7">
            <a:extLst>
              <a:ext uri="{FF2B5EF4-FFF2-40B4-BE49-F238E27FC236}">
                <a16:creationId xmlns:a16="http://schemas.microsoft.com/office/drawing/2014/main" id="{55BD0FA8-D938-B9A7-DF83-F11803A02A27}"/>
              </a:ext>
            </a:extLst>
          </p:cNvPr>
          <p:cNvSpPr/>
          <p:nvPr/>
        </p:nvSpPr>
        <p:spPr>
          <a:xfrm>
            <a:off x="4772719" y="3222430"/>
            <a:ext cx="2676293" cy="1282663"/>
          </a:xfrm>
          <a:prstGeom prst="roundRect">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rPr>
              <a:t>Request SRC</a:t>
            </a:r>
          </a:p>
        </p:txBody>
      </p:sp>
      <p:sp>
        <p:nvSpPr>
          <p:cNvPr id="9" name="Rectangle: Rounded Corners 8">
            <a:extLst>
              <a:ext uri="{FF2B5EF4-FFF2-40B4-BE49-F238E27FC236}">
                <a16:creationId xmlns:a16="http://schemas.microsoft.com/office/drawing/2014/main" id="{94CE664A-BC94-1B55-62EE-51E0D43B8DBC}"/>
              </a:ext>
            </a:extLst>
          </p:cNvPr>
          <p:cNvSpPr/>
          <p:nvPr/>
        </p:nvSpPr>
        <p:spPr>
          <a:xfrm>
            <a:off x="8859642" y="3205771"/>
            <a:ext cx="2676293" cy="1315980"/>
          </a:xfrm>
          <a:prstGeom prst="roundRect">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rPr>
              <a:t>Present at SRC</a:t>
            </a:r>
          </a:p>
        </p:txBody>
      </p:sp>
      <p:sp>
        <p:nvSpPr>
          <p:cNvPr id="10" name="Rectangle: Rounded Corners 9">
            <a:extLst>
              <a:ext uri="{FF2B5EF4-FFF2-40B4-BE49-F238E27FC236}">
                <a16:creationId xmlns:a16="http://schemas.microsoft.com/office/drawing/2014/main" id="{FDDB67D8-F4DE-5451-C758-366831CF8BD3}"/>
              </a:ext>
            </a:extLst>
          </p:cNvPr>
          <p:cNvSpPr/>
          <p:nvPr/>
        </p:nvSpPr>
        <p:spPr>
          <a:xfrm>
            <a:off x="602165" y="5080966"/>
            <a:ext cx="2676293" cy="1292999"/>
          </a:xfrm>
          <a:prstGeom prst="roundRect">
            <a:avLst/>
          </a:prstGeom>
          <a:solidFill>
            <a:srgbClr val="00B05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rPr>
              <a:t>Schedule</a:t>
            </a:r>
          </a:p>
          <a:p>
            <a:pPr algn="ctr"/>
            <a:r>
              <a:rPr lang="en-US" sz="2800" dirty="0">
                <a:solidFill>
                  <a:srgbClr val="000000"/>
                </a:solidFill>
              </a:rPr>
              <a:t>Approved</a:t>
            </a:r>
          </a:p>
        </p:txBody>
      </p:sp>
      <p:sp>
        <p:nvSpPr>
          <p:cNvPr id="11" name="Rectangle: Rounded Corners 10">
            <a:extLst>
              <a:ext uri="{FF2B5EF4-FFF2-40B4-BE49-F238E27FC236}">
                <a16:creationId xmlns:a16="http://schemas.microsoft.com/office/drawing/2014/main" id="{9333658D-C7E9-FFE5-B8D9-37B09F5E73AE}"/>
              </a:ext>
            </a:extLst>
          </p:cNvPr>
          <p:cNvSpPr/>
          <p:nvPr/>
        </p:nvSpPr>
        <p:spPr>
          <a:xfrm>
            <a:off x="4757853" y="5080965"/>
            <a:ext cx="2691159" cy="1293000"/>
          </a:xfrm>
          <a:prstGeom prst="roundRect">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t>Activate Schedule</a:t>
            </a:r>
          </a:p>
        </p:txBody>
      </p:sp>
      <p:sp>
        <p:nvSpPr>
          <p:cNvPr id="12" name="Rectangle: Rounded Corners 11">
            <a:extLst>
              <a:ext uri="{FF2B5EF4-FFF2-40B4-BE49-F238E27FC236}">
                <a16:creationId xmlns:a16="http://schemas.microsoft.com/office/drawing/2014/main" id="{F1C29F7E-ED73-D570-184E-B9F02B9E5AB0}"/>
              </a:ext>
            </a:extLst>
          </p:cNvPr>
          <p:cNvSpPr/>
          <p:nvPr/>
        </p:nvSpPr>
        <p:spPr>
          <a:xfrm>
            <a:off x="8928407" y="5080965"/>
            <a:ext cx="2676293" cy="1292999"/>
          </a:xfrm>
          <a:prstGeom prst="roundRect">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rPr>
              <a:t>Share Schedule</a:t>
            </a:r>
          </a:p>
        </p:txBody>
      </p:sp>
      <p:sp>
        <p:nvSpPr>
          <p:cNvPr id="13" name="Arrow: Right 12">
            <a:extLst>
              <a:ext uri="{FF2B5EF4-FFF2-40B4-BE49-F238E27FC236}">
                <a16:creationId xmlns:a16="http://schemas.microsoft.com/office/drawing/2014/main" id="{265DDE3A-F1B3-63DF-A684-A26AF30E28CD}"/>
              </a:ext>
            </a:extLst>
          </p:cNvPr>
          <p:cNvSpPr/>
          <p:nvPr/>
        </p:nvSpPr>
        <p:spPr>
          <a:xfrm>
            <a:off x="3568390" y="1851102"/>
            <a:ext cx="953429" cy="356839"/>
          </a:xfrm>
          <a:prstGeom prst="rightArrow">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4" name="Arrow: Right 13">
            <a:extLst>
              <a:ext uri="{FF2B5EF4-FFF2-40B4-BE49-F238E27FC236}">
                <a16:creationId xmlns:a16="http://schemas.microsoft.com/office/drawing/2014/main" id="{3CAE8E44-F985-109D-9D83-A9F937A0CC02}"/>
              </a:ext>
            </a:extLst>
          </p:cNvPr>
          <p:cNvSpPr/>
          <p:nvPr/>
        </p:nvSpPr>
        <p:spPr>
          <a:xfrm>
            <a:off x="7670180" y="1851102"/>
            <a:ext cx="953429" cy="356839"/>
          </a:xfrm>
          <a:prstGeom prst="rightArrow">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5" name="Arrow: Right 14">
            <a:extLst>
              <a:ext uri="{FF2B5EF4-FFF2-40B4-BE49-F238E27FC236}">
                <a16:creationId xmlns:a16="http://schemas.microsoft.com/office/drawing/2014/main" id="{736F3A62-D3EF-B47A-DA7E-19BA6737BBAA}"/>
              </a:ext>
            </a:extLst>
          </p:cNvPr>
          <p:cNvSpPr/>
          <p:nvPr/>
        </p:nvSpPr>
        <p:spPr>
          <a:xfrm>
            <a:off x="3568390" y="3685341"/>
            <a:ext cx="953429" cy="356839"/>
          </a:xfrm>
          <a:prstGeom prst="rightArrow">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6" name="Arrow: Right 15">
            <a:extLst>
              <a:ext uri="{FF2B5EF4-FFF2-40B4-BE49-F238E27FC236}">
                <a16:creationId xmlns:a16="http://schemas.microsoft.com/office/drawing/2014/main" id="{F0EE1A27-902D-6162-7235-B2F19550FB3C}"/>
              </a:ext>
            </a:extLst>
          </p:cNvPr>
          <p:cNvSpPr/>
          <p:nvPr/>
        </p:nvSpPr>
        <p:spPr>
          <a:xfrm>
            <a:off x="7670179" y="3651887"/>
            <a:ext cx="953429" cy="356839"/>
          </a:xfrm>
          <a:prstGeom prst="rightArrow">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7" name="Arrow: Right 16">
            <a:extLst>
              <a:ext uri="{FF2B5EF4-FFF2-40B4-BE49-F238E27FC236}">
                <a16:creationId xmlns:a16="http://schemas.microsoft.com/office/drawing/2014/main" id="{88847CC4-0A59-0F6B-10D3-05FBDA9E38E8}"/>
              </a:ext>
            </a:extLst>
          </p:cNvPr>
          <p:cNvSpPr/>
          <p:nvPr/>
        </p:nvSpPr>
        <p:spPr>
          <a:xfrm>
            <a:off x="3643660" y="5549044"/>
            <a:ext cx="953429" cy="356839"/>
          </a:xfrm>
          <a:prstGeom prst="rightArrow">
            <a:avLst/>
          </a:prstGeom>
          <a:solidFill>
            <a:srgbClr val="00B05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8" name="Arrow: Right 17">
            <a:extLst>
              <a:ext uri="{FF2B5EF4-FFF2-40B4-BE49-F238E27FC236}">
                <a16:creationId xmlns:a16="http://schemas.microsoft.com/office/drawing/2014/main" id="{12A9BEC8-75FF-7883-5979-439B01F8AB4D}"/>
              </a:ext>
            </a:extLst>
          </p:cNvPr>
          <p:cNvSpPr/>
          <p:nvPr/>
        </p:nvSpPr>
        <p:spPr>
          <a:xfrm>
            <a:off x="7670178" y="5549044"/>
            <a:ext cx="953429" cy="356839"/>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Curved Left 18">
            <a:extLst>
              <a:ext uri="{FF2B5EF4-FFF2-40B4-BE49-F238E27FC236}">
                <a16:creationId xmlns:a16="http://schemas.microsoft.com/office/drawing/2014/main" id="{F77824A0-F7A8-CCAC-9F87-92F3A46B21AB}"/>
              </a:ext>
            </a:extLst>
          </p:cNvPr>
          <p:cNvSpPr/>
          <p:nvPr/>
        </p:nvSpPr>
        <p:spPr>
          <a:xfrm>
            <a:off x="11604700" y="2118731"/>
            <a:ext cx="394012" cy="769434"/>
          </a:xfrm>
          <a:prstGeom prst="curvedLef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Arrow: Curved Right 19">
            <a:extLst>
              <a:ext uri="{FF2B5EF4-FFF2-40B4-BE49-F238E27FC236}">
                <a16:creationId xmlns:a16="http://schemas.microsoft.com/office/drawing/2014/main" id="{1AF0B8E9-B921-5B69-F35E-28C2C24D91FA}"/>
              </a:ext>
            </a:extLst>
          </p:cNvPr>
          <p:cNvSpPr/>
          <p:nvPr/>
        </p:nvSpPr>
        <p:spPr>
          <a:xfrm>
            <a:off x="83635" y="2971662"/>
            <a:ext cx="455342" cy="858644"/>
          </a:xfrm>
          <a:prstGeom prst="curved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Arrow: Right 20">
            <a:extLst>
              <a:ext uri="{FF2B5EF4-FFF2-40B4-BE49-F238E27FC236}">
                <a16:creationId xmlns:a16="http://schemas.microsoft.com/office/drawing/2014/main" id="{2C3DC985-5305-23D7-3F0B-178A1996A169}"/>
              </a:ext>
            </a:extLst>
          </p:cNvPr>
          <p:cNvSpPr/>
          <p:nvPr/>
        </p:nvSpPr>
        <p:spPr>
          <a:xfrm rot="10800000">
            <a:off x="10400370" y="2709744"/>
            <a:ext cx="953429" cy="261917"/>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Right 21">
            <a:extLst>
              <a:ext uri="{FF2B5EF4-FFF2-40B4-BE49-F238E27FC236}">
                <a16:creationId xmlns:a16="http://schemas.microsoft.com/office/drawing/2014/main" id="{4084FA58-82A1-1E70-3969-F0986F2C1A46}"/>
              </a:ext>
            </a:extLst>
          </p:cNvPr>
          <p:cNvSpPr/>
          <p:nvPr/>
        </p:nvSpPr>
        <p:spPr>
          <a:xfrm rot="10800000">
            <a:off x="8154328" y="2716182"/>
            <a:ext cx="953429" cy="261917"/>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Right 22">
            <a:extLst>
              <a:ext uri="{FF2B5EF4-FFF2-40B4-BE49-F238E27FC236}">
                <a16:creationId xmlns:a16="http://schemas.microsoft.com/office/drawing/2014/main" id="{1AEFC48C-3703-71C9-CB78-2E07197E1553}"/>
              </a:ext>
            </a:extLst>
          </p:cNvPr>
          <p:cNvSpPr/>
          <p:nvPr/>
        </p:nvSpPr>
        <p:spPr>
          <a:xfrm rot="10800000">
            <a:off x="6077878" y="2709743"/>
            <a:ext cx="953429" cy="261917"/>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Right 23">
            <a:extLst>
              <a:ext uri="{FF2B5EF4-FFF2-40B4-BE49-F238E27FC236}">
                <a16:creationId xmlns:a16="http://schemas.microsoft.com/office/drawing/2014/main" id="{29B5898C-7094-F0C5-ED65-10E9BD10F569}"/>
              </a:ext>
            </a:extLst>
          </p:cNvPr>
          <p:cNvSpPr/>
          <p:nvPr/>
        </p:nvSpPr>
        <p:spPr>
          <a:xfrm rot="10800000">
            <a:off x="3804424" y="2716182"/>
            <a:ext cx="953429" cy="261917"/>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Right 24">
            <a:extLst>
              <a:ext uri="{FF2B5EF4-FFF2-40B4-BE49-F238E27FC236}">
                <a16:creationId xmlns:a16="http://schemas.microsoft.com/office/drawing/2014/main" id="{25776410-119D-3523-B700-2ADE93DB6404}"/>
              </a:ext>
            </a:extLst>
          </p:cNvPr>
          <p:cNvSpPr/>
          <p:nvPr/>
        </p:nvSpPr>
        <p:spPr>
          <a:xfrm rot="10800000">
            <a:off x="1270079" y="2707429"/>
            <a:ext cx="953429" cy="261917"/>
          </a:xfrm>
          <a:prstGeom prst="right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Curved Left 25">
            <a:extLst>
              <a:ext uri="{FF2B5EF4-FFF2-40B4-BE49-F238E27FC236}">
                <a16:creationId xmlns:a16="http://schemas.microsoft.com/office/drawing/2014/main" id="{B0D24ADC-EAB1-B79E-0DDF-59AA07FCC93D}"/>
              </a:ext>
            </a:extLst>
          </p:cNvPr>
          <p:cNvSpPr/>
          <p:nvPr/>
        </p:nvSpPr>
        <p:spPr>
          <a:xfrm>
            <a:off x="11584255" y="4058703"/>
            <a:ext cx="394012" cy="769434"/>
          </a:xfrm>
          <a:prstGeom prst="curvedLeftArrow">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27" name="Arrow: Curved Right 26">
            <a:extLst>
              <a:ext uri="{FF2B5EF4-FFF2-40B4-BE49-F238E27FC236}">
                <a16:creationId xmlns:a16="http://schemas.microsoft.com/office/drawing/2014/main" id="{59E005AE-666C-3759-FCAD-28BADC8C2845}"/>
              </a:ext>
            </a:extLst>
          </p:cNvPr>
          <p:cNvSpPr/>
          <p:nvPr/>
        </p:nvSpPr>
        <p:spPr>
          <a:xfrm>
            <a:off x="63190" y="4911634"/>
            <a:ext cx="455342" cy="858644"/>
          </a:xfrm>
          <a:prstGeom prst="curvedRightArrow">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28" name="Arrow: Right 27">
            <a:extLst>
              <a:ext uri="{FF2B5EF4-FFF2-40B4-BE49-F238E27FC236}">
                <a16:creationId xmlns:a16="http://schemas.microsoft.com/office/drawing/2014/main" id="{37ADD62E-F91B-6134-34D7-365236D4A855}"/>
              </a:ext>
            </a:extLst>
          </p:cNvPr>
          <p:cNvSpPr/>
          <p:nvPr/>
        </p:nvSpPr>
        <p:spPr>
          <a:xfrm rot="10800000">
            <a:off x="10379925" y="4649716"/>
            <a:ext cx="953429" cy="261917"/>
          </a:xfrm>
          <a:prstGeom prst="rightArrow">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29" name="Arrow: Right 28">
            <a:extLst>
              <a:ext uri="{FF2B5EF4-FFF2-40B4-BE49-F238E27FC236}">
                <a16:creationId xmlns:a16="http://schemas.microsoft.com/office/drawing/2014/main" id="{A1B0D812-1A68-C5A8-B00D-B843C07F9E69}"/>
              </a:ext>
            </a:extLst>
          </p:cNvPr>
          <p:cNvSpPr/>
          <p:nvPr/>
        </p:nvSpPr>
        <p:spPr>
          <a:xfrm rot="10800000">
            <a:off x="8133883" y="4656154"/>
            <a:ext cx="953429" cy="261917"/>
          </a:xfrm>
          <a:prstGeom prst="rightArrow">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30" name="Arrow: Right 29">
            <a:extLst>
              <a:ext uri="{FF2B5EF4-FFF2-40B4-BE49-F238E27FC236}">
                <a16:creationId xmlns:a16="http://schemas.microsoft.com/office/drawing/2014/main" id="{7C506633-BE88-D3C6-03A3-9E1258E20DA6}"/>
              </a:ext>
            </a:extLst>
          </p:cNvPr>
          <p:cNvSpPr/>
          <p:nvPr/>
        </p:nvSpPr>
        <p:spPr>
          <a:xfrm rot="10800000">
            <a:off x="6057433" y="4649715"/>
            <a:ext cx="953429" cy="261917"/>
          </a:xfrm>
          <a:prstGeom prst="rightArrow">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31" name="Arrow: Right 30">
            <a:extLst>
              <a:ext uri="{FF2B5EF4-FFF2-40B4-BE49-F238E27FC236}">
                <a16:creationId xmlns:a16="http://schemas.microsoft.com/office/drawing/2014/main" id="{99F7E039-7AE7-9D31-7B95-CB50A172873F}"/>
              </a:ext>
            </a:extLst>
          </p:cNvPr>
          <p:cNvSpPr/>
          <p:nvPr/>
        </p:nvSpPr>
        <p:spPr>
          <a:xfrm rot="10800000">
            <a:off x="3783979" y="4656154"/>
            <a:ext cx="953429" cy="261917"/>
          </a:xfrm>
          <a:prstGeom prst="rightArrow">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32" name="Arrow: Right 31">
            <a:extLst>
              <a:ext uri="{FF2B5EF4-FFF2-40B4-BE49-F238E27FC236}">
                <a16:creationId xmlns:a16="http://schemas.microsoft.com/office/drawing/2014/main" id="{597D4625-48AE-C819-5E7E-1DCD161DC7A3}"/>
              </a:ext>
            </a:extLst>
          </p:cNvPr>
          <p:cNvSpPr/>
          <p:nvPr/>
        </p:nvSpPr>
        <p:spPr>
          <a:xfrm rot="10800000">
            <a:off x="1249634" y="4647401"/>
            <a:ext cx="953429" cy="261917"/>
          </a:xfrm>
          <a:prstGeom prst="rightArrow">
            <a:avLst/>
          </a:prstGeom>
          <a:solidFill>
            <a:schemeClr val="tx1">
              <a:lumMod val="20000"/>
              <a:lumOff val="8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Tree>
    <p:extLst>
      <p:ext uri="{BB962C8B-B14F-4D97-AF65-F5344CB8AC3E}">
        <p14:creationId xmlns:p14="http://schemas.microsoft.com/office/powerpoint/2010/main" val="376410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13"/>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1000"/>
                                  </p:stCondLst>
                                  <p:childTnLst>
                                    <p:set>
                                      <p:cBhvr>
                                        <p:cTn id="12" dur="1" fill="hold">
                                          <p:stCondLst>
                                            <p:cond delay="0"/>
                                          </p:stCondLst>
                                        </p:cTn>
                                        <p:tgtEl>
                                          <p:spTgt spid="5"/>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grpId="0" nodeType="afterEffect">
                                  <p:stCondLst>
                                    <p:cond delay="1000"/>
                                  </p:stCondLst>
                                  <p:childTnLst>
                                    <p:set>
                                      <p:cBhvr>
                                        <p:cTn id="15" dur="1" fill="hold">
                                          <p:stCondLst>
                                            <p:cond delay="0"/>
                                          </p:stCondLst>
                                        </p:cTn>
                                        <p:tgtEl>
                                          <p:spTgt spid="14"/>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grpId="0" nodeType="afterEffect">
                                  <p:stCondLst>
                                    <p:cond delay="100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grpId="0" nodeType="afterEffect">
                                  <p:stCondLst>
                                    <p:cond delay="1000"/>
                                  </p:stCondLst>
                                  <p:childTnLst>
                                    <p:set>
                                      <p:cBhvr>
                                        <p:cTn id="37" dur="1" fill="hold">
                                          <p:stCondLst>
                                            <p:cond delay="0"/>
                                          </p:stCondLst>
                                        </p:cTn>
                                        <p:tgtEl>
                                          <p:spTgt spid="7"/>
                                        </p:tgtEl>
                                        <p:attrNameLst>
                                          <p:attrName>style.visibility</p:attrName>
                                        </p:attrNameLst>
                                      </p:cBhvr>
                                      <p:to>
                                        <p:strVal val="visible"/>
                                      </p:to>
                                    </p:set>
                                  </p:childTnLst>
                                </p:cTn>
                              </p:par>
                            </p:childTnLst>
                          </p:cTn>
                        </p:par>
                        <p:par>
                          <p:cTn id="38" fill="hold">
                            <p:stCondLst>
                              <p:cond delay="1000"/>
                            </p:stCondLst>
                            <p:childTnLst>
                              <p:par>
                                <p:cTn id="39" presetID="1" presetClass="entr" presetSubtype="0" fill="hold" grpId="0" nodeType="afterEffect">
                                  <p:stCondLst>
                                    <p:cond delay="1000"/>
                                  </p:stCondLst>
                                  <p:childTnLst>
                                    <p:set>
                                      <p:cBhvr>
                                        <p:cTn id="40" dur="1" fill="hold">
                                          <p:stCondLst>
                                            <p:cond delay="0"/>
                                          </p:stCondLst>
                                        </p:cTn>
                                        <p:tgtEl>
                                          <p:spTgt spid="15"/>
                                        </p:tgtEl>
                                        <p:attrNameLst>
                                          <p:attrName>style.visibility</p:attrName>
                                        </p:attrNameLst>
                                      </p:cBhvr>
                                      <p:to>
                                        <p:strVal val="visible"/>
                                      </p:to>
                                    </p:set>
                                  </p:childTnLst>
                                </p:cTn>
                              </p:par>
                            </p:childTnLst>
                          </p:cTn>
                        </p:par>
                        <p:par>
                          <p:cTn id="41" fill="hold">
                            <p:stCondLst>
                              <p:cond delay="2000"/>
                            </p:stCondLst>
                            <p:childTnLst>
                              <p:par>
                                <p:cTn id="42" presetID="1" presetClass="entr" presetSubtype="0" fill="hold" grpId="0" nodeType="afterEffect">
                                  <p:stCondLst>
                                    <p:cond delay="1000"/>
                                  </p:stCondLst>
                                  <p:childTnLst>
                                    <p:set>
                                      <p:cBhvr>
                                        <p:cTn id="43" dur="1" fill="hold">
                                          <p:stCondLst>
                                            <p:cond delay="0"/>
                                          </p:stCondLst>
                                        </p:cTn>
                                        <p:tgtEl>
                                          <p:spTgt spid="8"/>
                                        </p:tgtEl>
                                        <p:attrNameLst>
                                          <p:attrName>style.visibility</p:attrName>
                                        </p:attrNameLst>
                                      </p:cBhvr>
                                      <p:to>
                                        <p:strVal val="visible"/>
                                      </p:to>
                                    </p:set>
                                  </p:childTnLst>
                                </p:cTn>
                              </p:par>
                            </p:childTnLst>
                          </p:cTn>
                        </p:par>
                        <p:par>
                          <p:cTn id="44" fill="hold">
                            <p:stCondLst>
                              <p:cond delay="3000"/>
                            </p:stCondLst>
                            <p:childTnLst>
                              <p:par>
                                <p:cTn id="45" presetID="1" presetClass="entr" presetSubtype="0" fill="hold" grpId="0" nodeType="afterEffect">
                                  <p:stCondLst>
                                    <p:cond delay="1000"/>
                                  </p:stCondLst>
                                  <p:childTnLst>
                                    <p:set>
                                      <p:cBhvr>
                                        <p:cTn id="46" dur="1" fill="hold">
                                          <p:stCondLst>
                                            <p:cond delay="0"/>
                                          </p:stCondLst>
                                        </p:cTn>
                                        <p:tgtEl>
                                          <p:spTgt spid="16"/>
                                        </p:tgtEl>
                                        <p:attrNameLst>
                                          <p:attrName>style.visibility</p:attrName>
                                        </p:attrNameLst>
                                      </p:cBhvr>
                                      <p:to>
                                        <p:strVal val="visible"/>
                                      </p:to>
                                    </p:set>
                                  </p:childTnLst>
                                </p:cTn>
                              </p:par>
                            </p:childTnLst>
                          </p:cTn>
                        </p:par>
                        <p:par>
                          <p:cTn id="47" fill="hold">
                            <p:stCondLst>
                              <p:cond delay="4000"/>
                            </p:stCondLst>
                            <p:childTnLst>
                              <p:par>
                                <p:cTn id="48" presetID="1" presetClass="entr" presetSubtype="0" fill="hold" grpId="0" nodeType="afterEffect">
                                  <p:stCondLst>
                                    <p:cond delay="1000"/>
                                  </p:stCondLst>
                                  <p:childTnLst>
                                    <p:set>
                                      <p:cBhvr>
                                        <p:cTn id="49" dur="1" fill="hold">
                                          <p:stCondLst>
                                            <p:cond delay="0"/>
                                          </p:stCondLst>
                                        </p:cTn>
                                        <p:tgtEl>
                                          <p:spTgt spid="9"/>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childTnLst>
                                </p:cTn>
                              </p:par>
                            </p:childTnLst>
                          </p:cTn>
                        </p:par>
                        <p:par>
                          <p:cTn id="66" fill="hold">
                            <p:stCondLst>
                              <p:cond delay="0"/>
                            </p:stCondLst>
                            <p:childTnLst>
                              <p:par>
                                <p:cTn id="67" presetID="1" presetClass="entr" presetSubtype="0" fill="hold" grpId="0" nodeType="afterEffect">
                                  <p:stCondLst>
                                    <p:cond delay="1000"/>
                                  </p:stCondLst>
                                  <p:childTnLst>
                                    <p:set>
                                      <p:cBhvr>
                                        <p:cTn id="68" dur="1" fill="hold">
                                          <p:stCondLst>
                                            <p:cond delay="0"/>
                                          </p:stCondLst>
                                        </p:cTn>
                                        <p:tgtEl>
                                          <p:spTgt spid="10"/>
                                        </p:tgtEl>
                                        <p:attrNameLst>
                                          <p:attrName>style.visibility</p:attrName>
                                        </p:attrNameLst>
                                      </p:cBhvr>
                                      <p:to>
                                        <p:strVal val="visible"/>
                                      </p:to>
                                    </p:set>
                                  </p:childTnLst>
                                </p:cTn>
                              </p:par>
                            </p:childTnLst>
                          </p:cTn>
                        </p:par>
                        <p:par>
                          <p:cTn id="69" fill="hold">
                            <p:stCondLst>
                              <p:cond delay="1000"/>
                            </p:stCondLst>
                            <p:childTnLst>
                              <p:par>
                                <p:cTn id="70" presetID="1" presetClass="entr" presetSubtype="0" fill="hold" grpId="0" nodeType="afterEffect">
                                  <p:stCondLst>
                                    <p:cond delay="1000"/>
                                  </p:stCondLst>
                                  <p:childTnLst>
                                    <p:set>
                                      <p:cBhvr>
                                        <p:cTn id="71" dur="1" fill="hold">
                                          <p:stCondLst>
                                            <p:cond delay="0"/>
                                          </p:stCondLst>
                                        </p:cTn>
                                        <p:tgtEl>
                                          <p:spTgt spid="17"/>
                                        </p:tgtEl>
                                        <p:attrNameLst>
                                          <p:attrName>style.visibility</p:attrName>
                                        </p:attrNameLst>
                                      </p:cBhvr>
                                      <p:to>
                                        <p:strVal val="visible"/>
                                      </p:to>
                                    </p:set>
                                  </p:childTnLst>
                                </p:cTn>
                              </p:par>
                            </p:childTnLst>
                          </p:cTn>
                        </p:par>
                        <p:par>
                          <p:cTn id="72" fill="hold">
                            <p:stCondLst>
                              <p:cond delay="2000"/>
                            </p:stCondLst>
                            <p:childTnLst>
                              <p:par>
                                <p:cTn id="73" presetID="1" presetClass="entr" presetSubtype="0" fill="hold" grpId="0" nodeType="afterEffect">
                                  <p:stCondLst>
                                    <p:cond delay="1000"/>
                                  </p:stCondLst>
                                  <p:childTnLst>
                                    <p:set>
                                      <p:cBhvr>
                                        <p:cTn id="74" dur="1" fill="hold">
                                          <p:stCondLst>
                                            <p:cond delay="0"/>
                                          </p:stCondLst>
                                        </p:cTn>
                                        <p:tgtEl>
                                          <p:spTgt spid="11"/>
                                        </p:tgtEl>
                                        <p:attrNameLst>
                                          <p:attrName>style.visibility</p:attrName>
                                        </p:attrNameLst>
                                      </p:cBhvr>
                                      <p:to>
                                        <p:strVal val="visible"/>
                                      </p:to>
                                    </p:set>
                                  </p:childTnLst>
                                </p:cTn>
                              </p:par>
                            </p:childTnLst>
                          </p:cTn>
                        </p:par>
                        <p:par>
                          <p:cTn id="75" fill="hold">
                            <p:stCondLst>
                              <p:cond delay="3000"/>
                            </p:stCondLst>
                            <p:childTnLst>
                              <p:par>
                                <p:cTn id="76" presetID="1" presetClass="entr" presetSubtype="0" fill="hold" grpId="0" nodeType="afterEffect">
                                  <p:stCondLst>
                                    <p:cond delay="1000"/>
                                  </p:stCondLst>
                                  <p:childTnLst>
                                    <p:set>
                                      <p:cBhvr>
                                        <p:cTn id="77" dur="1" fill="hold">
                                          <p:stCondLst>
                                            <p:cond delay="0"/>
                                          </p:stCondLst>
                                        </p:cTn>
                                        <p:tgtEl>
                                          <p:spTgt spid="18"/>
                                        </p:tgtEl>
                                        <p:attrNameLst>
                                          <p:attrName>style.visibility</p:attrName>
                                        </p:attrNameLst>
                                      </p:cBhvr>
                                      <p:to>
                                        <p:strVal val="visible"/>
                                      </p:to>
                                    </p:set>
                                  </p:childTnLst>
                                </p:cTn>
                              </p:par>
                            </p:childTnLst>
                          </p:cTn>
                        </p:par>
                        <p:par>
                          <p:cTn id="78" fill="hold">
                            <p:stCondLst>
                              <p:cond delay="4000"/>
                            </p:stCondLst>
                            <p:childTnLst>
                              <p:par>
                                <p:cTn id="79" presetID="1" presetClass="entr" presetSubtype="0" fill="hold" grpId="0" nodeType="afterEffect">
                                  <p:stCondLst>
                                    <p:cond delay="1000"/>
                                  </p:stCondLst>
                                  <p:childTnLst>
                                    <p:set>
                                      <p:cBhvr>
                                        <p:cTn id="8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1642D34-5E31-D602-A608-D9AA381A4DFE}"/>
              </a:ext>
            </a:extLst>
          </p:cNvPr>
          <p:cNvSpPr txBox="1">
            <a:spLocks/>
          </p:cNvSpPr>
          <p:nvPr/>
        </p:nvSpPr>
        <p:spPr>
          <a:xfrm>
            <a:off x="2023272" y="371737"/>
            <a:ext cx="10515600" cy="862426"/>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t> Schedule Development: Needed Forms</a:t>
            </a:r>
          </a:p>
        </p:txBody>
      </p:sp>
      <p:grpSp>
        <p:nvGrpSpPr>
          <p:cNvPr id="32" name="Group 31">
            <a:extLst>
              <a:ext uri="{FF2B5EF4-FFF2-40B4-BE49-F238E27FC236}">
                <a16:creationId xmlns:a16="http://schemas.microsoft.com/office/drawing/2014/main" id="{213EBEEC-1491-12A0-1325-4636D0C639BE}"/>
              </a:ext>
            </a:extLst>
          </p:cNvPr>
          <p:cNvGrpSpPr/>
          <p:nvPr/>
        </p:nvGrpSpPr>
        <p:grpSpPr>
          <a:xfrm>
            <a:off x="511674" y="1340974"/>
            <a:ext cx="3004160" cy="3483064"/>
            <a:chOff x="716070" y="1608549"/>
            <a:chExt cx="3004160" cy="3483064"/>
          </a:xfrm>
        </p:grpSpPr>
        <p:grpSp>
          <p:nvGrpSpPr>
            <p:cNvPr id="10" name="Group 9">
              <a:extLst>
                <a:ext uri="{FF2B5EF4-FFF2-40B4-BE49-F238E27FC236}">
                  <a16:creationId xmlns:a16="http://schemas.microsoft.com/office/drawing/2014/main" id="{05C31512-8F57-4887-0F93-26B014E79B17}"/>
                </a:ext>
              </a:extLst>
            </p:cNvPr>
            <p:cNvGrpSpPr/>
            <p:nvPr/>
          </p:nvGrpSpPr>
          <p:grpSpPr>
            <a:xfrm>
              <a:off x="716070" y="1608549"/>
              <a:ext cx="3004160" cy="3004160"/>
              <a:chOff x="716070" y="1608549"/>
              <a:chExt cx="3004160" cy="3004160"/>
            </a:xfrm>
            <a:solidFill>
              <a:schemeClr val="accent2"/>
            </a:solidFill>
          </p:grpSpPr>
          <p:pic>
            <p:nvPicPr>
              <p:cNvPr id="8" name="Graphic 7" descr="Paper outline">
                <a:extLst>
                  <a:ext uri="{FF2B5EF4-FFF2-40B4-BE49-F238E27FC236}">
                    <a16:creationId xmlns:a16="http://schemas.microsoft.com/office/drawing/2014/main" id="{2ABC5CFE-B692-086E-8F54-7070B6C4D3C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16070" y="1608549"/>
                <a:ext cx="3004160" cy="3004160"/>
              </a:xfrm>
              <a:prstGeom prst="rect">
                <a:avLst/>
              </a:prstGeom>
            </p:spPr>
          </p:pic>
          <p:sp>
            <p:nvSpPr>
              <p:cNvPr id="9" name="TextBox 8">
                <a:extLst>
                  <a:ext uri="{FF2B5EF4-FFF2-40B4-BE49-F238E27FC236}">
                    <a16:creationId xmlns:a16="http://schemas.microsoft.com/office/drawing/2014/main" id="{2181C1B1-A28A-11AD-37F8-F63024BA3285}"/>
                  </a:ext>
                </a:extLst>
              </p:cNvPr>
              <p:cNvSpPr txBox="1"/>
              <p:nvPr/>
            </p:nvSpPr>
            <p:spPr>
              <a:xfrm>
                <a:off x="1286006" y="2710328"/>
                <a:ext cx="2091847" cy="1384995"/>
              </a:xfrm>
              <a:prstGeom prst="rect">
                <a:avLst/>
              </a:prstGeom>
              <a:noFill/>
            </p:spPr>
            <p:txBody>
              <a:bodyPr wrap="square" rtlCol="0">
                <a:spAutoFit/>
              </a:bodyPr>
              <a:lstStyle/>
              <a:p>
                <a:r>
                  <a:rPr lang="en-US" sz="2800" dirty="0">
                    <a:solidFill>
                      <a:srgbClr val="000000"/>
                    </a:solidFill>
                    <a:latin typeface="+mj-lt"/>
                  </a:rPr>
                  <a:t>Initial Schedule Form</a:t>
                </a:r>
              </a:p>
            </p:txBody>
          </p:sp>
        </p:grpSp>
        <p:pic>
          <p:nvPicPr>
            <p:cNvPr id="21" name="Graphic 20" descr="Badge 1 with solid fill">
              <a:extLst>
                <a:ext uri="{FF2B5EF4-FFF2-40B4-BE49-F238E27FC236}">
                  <a16:creationId xmlns:a16="http://schemas.microsoft.com/office/drawing/2014/main" id="{2BC98631-DAEF-B53C-6F9B-87C26FF8306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97543" y="4388807"/>
              <a:ext cx="702806" cy="702806"/>
            </a:xfrm>
            <a:prstGeom prst="rect">
              <a:avLst/>
            </a:prstGeom>
          </p:spPr>
        </p:pic>
        <p:sp>
          <p:nvSpPr>
            <p:cNvPr id="28" name="TextBox 27">
              <a:extLst>
                <a:ext uri="{FF2B5EF4-FFF2-40B4-BE49-F238E27FC236}">
                  <a16:creationId xmlns:a16="http://schemas.microsoft.com/office/drawing/2014/main" id="{7415B6C6-ACD0-F9CC-66EF-C0316B5FEA1D}"/>
                </a:ext>
              </a:extLst>
            </p:cNvPr>
            <p:cNvSpPr txBox="1"/>
            <p:nvPr/>
          </p:nvSpPr>
          <p:spPr>
            <a:xfrm>
              <a:off x="1912127" y="4470486"/>
              <a:ext cx="1532714" cy="523220"/>
            </a:xfrm>
            <a:prstGeom prst="rect">
              <a:avLst/>
            </a:prstGeom>
            <a:noFill/>
          </p:spPr>
          <p:txBody>
            <a:bodyPr wrap="square" rtlCol="0">
              <a:spAutoFit/>
            </a:bodyPr>
            <a:lstStyle/>
            <a:p>
              <a:r>
                <a:rPr lang="en-US" sz="2800" dirty="0">
                  <a:solidFill>
                    <a:srgbClr val="000000"/>
                  </a:solidFill>
                  <a:latin typeface="+mj-lt"/>
                </a:rPr>
                <a:t>Fill Out</a:t>
              </a:r>
            </a:p>
          </p:txBody>
        </p:sp>
      </p:grpSp>
      <p:grpSp>
        <p:nvGrpSpPr>
          <p:cNvPr id="33" name="Group 32">
            <a:extLst>
              <a:ext uri="{FF2B5EF4-FFF2-40B4-BE49-F238E27FC236}">
                <a16:creationId xmlns:a16="http://schemas.microsoft.com/office/drawing/2014/main" id="{27FA2C2E-BE18-B19F-384D-B33C2BC5C77B}"/>
              </a:ext>
            </a:extLst>
          </p:cNvPr>
          <p:cNvGrpSpPr/>
          <p:nvPr/>
        </p:nvGrpSpPr>
        <p:grpSpPr>
          <a:xfrm>
            <a:off x="3318832" y="3161424"/>
            <a:ext cx="3004160" cy="3464644"/>
            <a:chOff x="3523228" y="3428999"/>
            <a:chExt cx="3004160" cy="3464644"/>
          </a:xfrm>
        </p:grpSpPr>
        <p:grpSp>
          <p:nvGrpSpPr>
            <p:cNvPr id="11" name="Group 10">
              <a:extLst>
                <a:ext uri="{FF2B5EF4-FFF2-40B4-BE49-F238E27FC236}">
                  <a16:creationId xmlns:a16="http://schemas.microsoft.com/office/drawing/2014/main" id="{10200A4B-71A4-CDFD-5D83-CBD35FBCC7D1}"/>
                </a:ext>
              </a:extLst>
            </p:cNvPr>
            <p:cNvGrpSpPr/>
            <p:nvPr/>
          </p:nvGrpSpPr>
          <p:grpSpPr>
            <a:xfrm>
              <a:off x="3523228" y="3428999"/>
              <a:ext cx="3004160" cy="3004160"/>
              <a:chOff x="716070" y="1608549"/>
              <a:chExt cx="3004160" cy="3004160"/>
            </a:xfrm>
          </p:grpSpPr>
          <p:pic>
            <p:nvPicPr>
              <p:cNvPr id="12" name="Graphic 11" descr="Paper outline">
                <a:extLst>
                  <a:ext uri="{FF2B5EF4-FFF2-40B4-BE49-F238E27FC236}">
                    <a16:creationId xmlns:a16="http://schemas.microsoft.com/office/drawing/2014/main" id="{914CB798-1128-9A9E-0F0F-216A5529EA6C}"/>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16070" y="1608549"/>
                <a:ext cx="3004160" cy="3004160"/>
              </a:xfrm>
              <a:prstGeom prst="rect">
                <a:avLst/>
              </a:prstGeom>
            </p:spPr>
          </p:pic>
          <p:sp>
            <p:nvSpPr>
              <p:cNvPr id="13" name="TextBox 12">
                <a:extLst>
                  <a:ext uri="{FF2B5EF4-FFF2-40B4-BE49-F238E27FC236}">
                    <a16:creationId xmlns:a16="http://schemas.microsoft.com/office/drawing/2014/main" id="{848D0BA7-BEA6-D8CA-CE30-C288B075B28F}"/>
                  </a:ext>
                </a:extLst>
              </p:cNvPr>
              <p:cNvSpPr txBox="1"/>
              <p:nvPr/>
            </p:nvSpPr>
            <p:spPr>
              <a:xfrm>
                <a:off x="1286006" y="2147779"/>
                <a:ext cx="2091847" cy="2246769"/>
              </a:xfrm>
              <a:prstGeom prst="rect">
                <a:avLst/>
              </a:prstGeom>
              <a:noFill/>
            </p:spPr>
            <p:txBody>
              <a:bodyPr wrap="square" rtlCol="0">
                <a:spAutoFit/>
              </a:bodyPr>
              <a:lstStyle/>
              <a:p>
                <a:r>
                  <a:rPr lang="en-US" sz="2800" dirty="0">
                    <a:solidFill>
                      <a:srgbClr val="000000"/>
                    </a:solidFill>
                    <a:latin typeface="+mj-lt"/>
                  </a:rPr>
                  <a:t>Initial Schedule Revision Comment Form</a:t>
                </a:r>
              </a:p>
            </p:txBody>
          </p:sp>
        </p:grpSp>
        <p:pic>
          <p:nvPicPr>
            <p:cNvPr id="23" name="Graphic 22" descr="Badge with solid fill">
              <a:extLst>
                <a:ext uri="{FF2B5EF4-FFF2-40B4-BE49-F238E27FC236}">
                  <a16:creationId xmlns:a16="http://schemas.microsoft.com/office/drawing/2014/main" id="{34DAB97D-B58B-17DF-AE6E-01D204A0A43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874918" y="6190837"/>
              <a:ext cx="702806" cy="702806"/>
            </a:xfrm>
            <a:prstGeom prst="rect">
              <a:avLst/>
            </a:prstGeom>
          </p:spPr>
        </p:pic>
        <p:sp>
          <p:nvSpPr>
            <p:cNvPr id="29" name="TextBox 28">
              <a:extLst>
                <a:ext uri="{FF2B5EF4-FFF2-40B4-BE49-F238E27FC236}">
                  <a16:creationId xmlns:a16="http://schemas.microsoft.com/office/drawing/2014/main" id="{D97677E8-227C-4565-7A68-7E3416C23268}"/>
                </a:ext>
              </a:extLst>
            </p:cNvPr>
            <p:cNvSpPr txBox="1"/>
            <p:nvPr/>
          </p:nvSpPr>
          <p:spPr>
            <a:xfrm>
              <a:off x="4623924" y="6284325"/>
              <a:ext cx="1532714" cy="523220"/>
            </a:xfrm>
            <a:prstGeom prst="rect">
              <a:avLst/>
            </a:prstGeom>
            <a:noFill/>
          </p:spPr>
          <p:txBody>
            <a:bodyPr wrap="square" rtlCol="0">
              <a:spAutoFit/>
            </a:bodyPr>
            <a:lstStyle/>
            <a:p>
              <a:r>
                <a:rPr lang="en-US" sz="2800" dirty="0">
                  <a:solidFill>
                    <a:srgbClr val="000000"/>
                  </a:solidFill>
                  <a:latin typeface="+mj-lt"/>
                </a:rPr>
                <a:t>Fill Out</a:t>
              </a:r>
            </a:p>
          </p:txBody>
        </p:sp>
      </p:grpSp>
      <p:grpSp>
        <p:nvGrpSpPr>
          <p:cNvPr id="34" name="Group 33">
            <a:extLst>
              <a:ext uri="{FF2B5EF4-FFF2-40B4-BE49-F238E27FC236}">
                <a16:creationId xmlns:a16="http://schemas.microsoft.com/office/drawing/2014/main" id="{8B98CAA0-DAAE-7F3B-676E-6ACEE906E85D}"/>
              </a:ext>
            </a:extLst>
          </p:cNvPr>
          <p:cNvGrpSpPr/>
          <p:nvPr/>
        </p:nvGrpSpPr>
        <p:grpSpPr>
          <a:xfrm>
            <a:off x="5941519" y="1234163"/>
            <a:ext cx="3004160" cy="3494633"/>
            <a:chOff x="6145915" y="1501738"/>
            <a:chExt cx="3004160" cy="3494633"/>
          </a:xfrm>
        </p:grpSpPr>
        <p:grpSp>
          <p:nvGrpSpPr>
            <p:cNvPr id="14" name="Group 13">
              <a:extLst>
                <a:ext uri="{FF2B5EF4-FFF2-40B4-BE49-F238E27FC236}">
                  <a16:creationId xmlns:a16="http://schemas.microsoft.com/office/drawing/2014/main" id="{77C68699-0662-20FB-4777-57FF76D83742}"/>
                </a:ext>
              </a:extLst>
            </p:cNvPr>
            <p:cNvGrpSpPr/>
            <p:nvPr/>
          </p:nvGrpSpPr>
          <p:grpSpPr>
            <a:xfrm>
              <a:off x="6145915" y="1501738"/>
              <a:ext cx="3004160" cy="3004160"/>
              <a:chOff x="716070" y="1608549"/>
              <a:chExt cx="3004160" cy="3004160"/>
            </a:xfrm>
          </p:grpSpPr>
          <p:pic>
            <p:nvPicPr>
              <p:cNvPr id="15" name="Graphic 14" descr="Paper outline">
                <a:extLst>
                  <a:ext uri="{FF2B5EF4-FFF2-40B4-BE49-F238E27FC236}">
                    <a16:creationId xmlns:a16="http://schemas.microsoft.com/office/drawing/2014/main" id="{81B67B8D-CC4E-479B-292E-E730BD31260B}"/>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716070" y="1608549"/>
                <a:ext cx="3004160" cy="3004160"/>
              </a:xfrm>
              <a:prstGeom prst="rect">
                <a:avLst/>
              </a:prstGeom>
            </p:spPr>
          </p:pic>
          <p:sp>
            <p:nvSpPr>
              <p:cNvPr id="16" name="TextBox 15">
                <a:extLst>
                  <a:ext uri="{FF2B5EF4-FFF2-40B4-BE49-F238E27FC236}">
                    <a16:creationId xmlns:a16="http://schemas.microsoft.com/office/drawing/2014/main" id="{EFFB0346-9756-4C8D-19E3-463AC4D202AF}"/>
                  </a:ext>
                </a:extLst>
              </p:cNvPr>
              <p:cNvSpPr txBox="1"/>
              <p:nvPr/>
            </p:nvSpPr>
            <p:spPr>
              <a:xfrm>
                <a:off x="1327763" y="2584494"/>
                <a:ext cx="2091847" cy="1815882"/>
              </a:xfrm>
              <a:prstGeom prst="rect">
                <a:avLst/>
              </a:prstGeom>
              <a:noFill/>
            </p:spPr>
            <p:txBody>
              <a:bodyPr wrap="square" rtlCol="0">
                <a:spAutoFit/>
              </a:bodyPr>
              <a:lstStyle/>
              <a:p>
                <a:r>
                  <a:rPr lang="en-US" sz="2800" dirty="0">
                    <a:solidFill>
                      <a:srgbClr val="000000"/>
                    </a:solidFill>
                    <a:latin typeface="+mj-lt"/>
                  </a:rPr>
                  <a:t>Ready for Schedule Review Checklist</a:t>
                </a:r>
              </a:p>
            </p:txBody>
          </p:sp>
        </p:grpSp>
        <p:pic>
          <p:nvPicPr>
            <p:cNvPr id="25" name="Graphic 24" descr="Badge 3 with solid fill">
              <a:extLst>
                <a:ext uri="{FF2B5EF4-FFF2-40B4-BE49-F238E27FC236}">
                  <a16:creationId xmlns:a16="http://schemas.microsoft.com/office/drawing/2014/main" id="{F2CBF6F8-44CE-7303-E80B-1AB51B2693F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578266" y="4293565"/>
              <a:ext cx="702806" cy="702806"/>
            </a:xfrm>
            <a:prstGeom prst="rect">
              <a:avLst/>
            </a:prstGeom>
          </p:spPr>
        </p:pic>
        <p:sp>
          <p:nvSpPr>
            <p:cNvPr id="30" name="TextBox 29">
              <a:extLst>
                <a:ext uri="{FF2B5EF4-FFF2-40B4-BE49-F238E27FC236}">
                  <a16:creationId xmlns:a16="http://schemas.microsoft.com/office/drawing/2014/main" id="{C14E7CF0-7381-C0AF-7192-42477132C66D}"/>
                </a:ext>
              </a:extLst>
            </p:cNvPr>
            <p:cNvSpPr txBox="1"/>
            <p:nvPr/>
          </p:nvSpPr>
          <p:spPr>
            <a:xfrm>
              <a:off x="7335529" y="4379649"/>
              <a:ext cx="1532714" cy="523220"/>
            </a:xfrm>
            <a:prstGeom prst="rect">
              <a:avLst/>
            </a:prstGeom>
            <a:noFill/>
          </p:spPr>
          <p:txBody>
            <a:bodyPr wrap="square" rtlCol="0">
              <a:spAutoFit/>
            </a:bodyPr>
            <a:lstStyle/>
            <a:p>
              <a:r>
                <a:rPr lang="en-US" sz="2800" dirty="0">
                  <a:solidFill>
                    <a:srgbClr val="000000"/>
                  </a:solidFill>
                  <a:latin typeface="+mj-lt"/>
                </a:rPr>
                <a:t>Fill Out</a:t>
              </a:r>
            </a:p>
          </p:txBody>
        </p:sp>
      </p:grpSp>
      <p:grpSp>
        <p:nvGrpSpPr>
          <p:cNvPr id="35" name="Group 34">
            <a:extLst>
              <a:ext uri="{FF2B5EF4-FFF2-40B4-BE49-F238E27FC236}">
                <a16:creationId xmlns:a16="http://schemas.microsoft.com/office/drawing/2014/main" id="{43A9C9EA-6AB2-5C71-C4CB-D9A74B13A8E8}"/>
              </a:ext>
            </a:extLst>
          </p:cNvPr>
          <p:cNvGrpSpPr/>
          <p:nvPr/>
        </p:nvGrpSpPr>
        <p:grpSpPr>
          <a:xfrm>
            <a:off x="8748677" y="3161424"/>
            <a:ext cx="3004160" cy="3429001"/>
            <a:chOff x="8953073" y="3428999"/>
            <a:chExt cx="3004160" cy="3429001"/>
          </a:xfrm>
        </p:grpSpPr>
        <p:grpSp>
          <p:nvGrpSpPr>
            <p:cNvPr id="17" name="Group 16">
              <a:extLst>
                <a:ext uri="{FF2B5EF4-FFF2-40B4-BE49-F238E27FC236}">
                  <a16:creationId xmlns:a16="http://schemas.microsoft.com/office/drawing/2014/main" id="{736D9DB5-6107-96E5-B6AB-9AF19ADB0C1D}"/>
                </a:ext>
              </a:extLst>
            </p:cNvPr>
            <p:cNvGrpSpPr/>
            <p:nvPr/>
          </p:nvGrpSpPr>
          <p:grpSpPr>
            <a:xfrm>
              <a:off x="8953073" y="3428999"/>
              <a:ext cx="3004160" cy="3004160"/>
              <a:chOff x="716070" y="1608549"/>
              <a:chExt cx="3004160" cy="3004160"/>
            </a:xfrm>
          </p:grpSpPr>
          <p:pic>
            <p:nvPicPr>
              <p:cNvPr id="18" name="Graphic 17" descr="Paper outline">
                <a:extLst>
                  <a:ext uri="{FF2B5EF4-FFF2-40B4-BE49-F238E27FC236}">
                    <a16:creationId xmlns:a16="http://schemas.microsoft.com/office/drawing/2014/main" id="{26D00842-A267-0133-A873-BE90CE6C4F06}"/>
                  </a:ext>
                </a:extLst>
              </p:cNvPr>
              <p:cNvPicPr>
                <a:picLocks noChangeAspect="1"/>
              </p:cNvPicPr>
              <p:nvPr/>
            </p:nvPicPr>
            <p:blipFill>
              <a:blip r:embed="rId15">
                <a:extLst>
                  <a:ext uri="{96DAC541-7B7A-43D3-8B79-37D633B846F1}">
                    <asvg:svgBlip xmlns:asvg="http://schemas.microsoft.com/office/drawing/2016/SVG/main" r:embed="rId16"/>
                  </a:ext>
                </a:extLst>
              </a:blip>
              <a:srcRect/>
              <a:stretch/>
            </p:blipFill>
            <p:spPr>
              <a:xfrm>
                <a:off x="716070" y="1608549"/>
                <a:ext cx="3004160" cy="3004160"/>
              </a:xfrm>
              <a:prstGeom prst="rect">
                <a:avLst/>
              </a:prstGeom>
            </p:spPr>
          </p:pic>
          <p:sp>
            <p:nvSpPr>
              <p:cNvPr id="19" name="TextBox 18">
                <a:extLst>
                  <a:ext uri="{FF2B5EF4-FFF2-40B4-BE49-F238E27FC236}">
                    <a16:creationId xmlns:a16="http://schemas.microsoft.com/office/drawing/2014/main" id="{18781535-286F-790E-40F2-08F45D9267BF}"/>
                  </a:ext>
                </a:extLst>
              </p:cNvPr>
              <p:cNvSpPr txBox="1"/>
              <p:nvPr/>
            </p:nvSpPr>
            <p:spPr>
              <a:xfrm>
                <a:off x="1446760" y="2487120"/>
                <a:ext cx="1792168" cy="1815882"/>
              </a:xfrm>
              <a:prstGeom prst="rect">
                <a:avLst/>
              </a:prstGeom>
              <a:noFill/>
            </p:spPr>
            <p:txBody>
              <a:bodyPr wrap="square" rtlCol="0">
                <a:spAutoFit/>
              </a:bodyPr>
              <a:lstStyle/>
              <a:p>
                <a:r>
                  <a:rPr lang="en-US" sz="2800" dirty="0">
                    <a:solidFill>
                      <a:srgbClr val="000000"/>
                    </a:solidFill>
                    <a:latin typeface="+mj-lt"/>
                  </a:rPr>
                  <a:t>SRC Meeting Report Format</a:t>
                </a:r>
              </a:p>
            </p:txBody>
          </p:sp>
        </p:grpSp>
        <p:pic>
          <p:nvPicPr>
            <p:cNvPr id="27" name="Graphic 26" descr="Badge 4 with solid fill">
              <a:extLst>
                <a:ext uri="{FF2B5EF4-FFF2-40B4-BE49-F238E27FC236}">
                  <a16:creationId xmlns:a16="http://schemas.microsoft.com/office/drawing/2014/main" id="{9499A8F6-4C80-D445-CC07-912D9CAE141C}"/>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9334546" y="6155194"/>
              <a:ext cx="702806" cy="702806"/>
            </a:xfrm>
            <a:prstGeom prst="rect">
              <a:avLst/>
            </a:prstGeom>
          </p:spPr>
        </p:pic>
        <p:sp>
          <p:nvSpPr>
            <p:cNvPr id="31" name="TextBox 30">
              <a:extLst>
                <a:ext uri="{FF2B5EF4-FFF2-40B4-BE49-F238E27FC236}">
                  <a16:creationId xmlns:a16="http://schemas.microsoft.com/office/drawing/2014/main" id="{571BD7EC-8E4E-E14B-8865-77822169037B}"/>
                </a:ext>
              </a:extLst>
            </p:cNvPr>
            <p:cNvSpPr txBox="1"/>
            <p:nvPr/>
          </p:nvSpPr>
          <p:spPr>
            <a:xfrm>
              <a:off x="9963328" y="6244987"/>
              <a:ext cx="1532714" cy="523220"/>
            </a:xfrm>
            <a:prstGeom prst="rect">
              <a:avLst/>
            </a:prstGeom>
            <a:noFill/>
          </p:spPr>
          <p:txBody>
            <a:bodyPr wrap="square" rtlCol="0">
              <a:spAutoFit/>
            </a:bodyPr>
            <a:lstStyle/>
            <a:p>
              <a:r>
                <a:rPr lang="en-US" sz="2800" dirty="0">
                  <a:solidFill>
                    <a:srgbClr val="000000"/>
                  </a:solidFill>
                  <a:latin typeface="+mj-lt"/>
                </a:rPr>
                <a:t>Review</a:t>
              </a:r>
            </a:p>
          </p:txBody>
        </p:sp>
      </p:grpSp>
    </p:spTree>
    <p:extLst>
      <p:ext uri="{BB962C8B-B14F-4D97-AF65-F5344CB8AC3E}">
        <p14:creationId xmlns:p14="http://schemas.microsoft.com/office/powerpoint/2010/main" val="3835084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500"/>
                                  </p:stCondLst>
                                  <p:childTnLst>
                                    <p:set>
                                      <p:cBhvr>
                                        <p:cTn id="9" dur="1" fill="hold">
                                          <p:stCondLst>
                                            <p:cond delay="0"/>
                                          </p:stCondLst>
                                        </p:cTn>
                                        <p:tgtEl>
                                          <p:spTgt spid="33"/>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nodeType="afterEffect">
                                  <p:stCondLst>
                                    <p:cond delay="1500"/>
                                  </p:stCondLst>
                                  <p:childTnLst>
                                    <p:set>
                                      <p:cBhvr>
                                        <p:cTn id="12" dur="1" fill="hold">
                                          <p:stCondLst>
                                            <p:cond delay="0"/>
                                          </p:stCondLst>
                                        </p:cTn>
                                        <p:tgtEl>
                                          <p:spTgt spid="34"/>
                                        </p:tgtEl>
                                        <p:attrNameLst>
                                          <p:attrName>style.visibility</p:attrName>
                                        </p:attrNameLst>
                                      </p:cBhvr>
                                      <p:to>
                                        <p:strVal val="visible"/>
                                      </p:to>
                                    </p:set>
                                  </p:childTnLst>
                                </p:cTn>
                              </p:par>
                            </p:childTnLst>
                          </p:cTn>
                        </p:par>
                        <p:par>
                          <p:cTn id="13" fill="hold">
                            <p:stCondLst>
                              <p:cond delay="3000"/>
                            </p:stCondLst>
                            <p:childTnLst>
                              <p:par>
                                <p:cTn id="14" presetID="1" presetClass="entr" presetSubtype="0" fill="hold" nodeType="afterEffect">
                                  <p:stCondLst>
                                    <p:cond delay="1500"/>
                                  </p:stCondLst>
                                  <p:childTnLst>
                                    <p:set>
                                      <p:cBhvr>
                                        <p:cTn id="15"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itle Slide Option #1">
  <a:themeElements>
    <a:clrScheme name="GDOT branding">
      <a:dk1>
        <a:srgbClr val="045594"/>
      </a:dk1>
      <a:lt1>
        <a:srgbClr val="FFFFFF"/>
      </a:lt1>
      <a:dk2>
        <a:srgbClr val="4D4D4F"/>
      </a:dk2>
      <a:lt2>
        <a:srgbClr val="9E9FA2"/>
      </a:lt2>
      <a:accent1>
        <a:srgbClr val="E2E3E4"/>
      </a:accent1>
      <a:accent2>
        <a:srgbClr val="F0B31D"/>
      </a:accent2>
      <a:accent3>
        <a:srgbClr val="CA006C"/>
      </a:accent3>
      <a:accent4>
        <a:srgbClr val="009F94"/>
      </a:accent4>
      <a:accent5>
        <a:srgbClr val="045594"/>
      </a:accent5>
      <a:accent6>
        <a:srgbClr val="13784B"/>
      </a:accent6>
      <a:hlink>
        <a:srgbClr val="045594"/>
      </a:hlink>
      <a:folHlink>
        <a:srgbClr val="CA006C"/>
      </a:folHlink>
    </a:clrScheme>
    <a:fontScheme name="GDOT Fonts">
      <a:majorFont>
        <a:latin typeface="ITC Avant Garde Std Md"/>
        <a:ea typeface=""/>
        <a:cs typeface=""/>
      </a:majorFont>
      <a:minorFont>
        <a:latin typeface="HelveticaNeueLT Com 55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F1ABEEE9-BA71-4616-81F1-7982AA51A953}"/>
    </a:ext>
  </a:extLst>
</a:theme>
</file>

<file path=ppt/theme/theme2.xml><?xml version="1.0" encoding="utf-8"?>
<a:theme xmlns:a="http://schemas.openxmlformats.org/drawingml/2006/main" name="Title Slide Option #2">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AEACD388-E75D-4117-A899-6B29C78B33CC}"/>
    </a:ext>
  </a:extLst>
</a:theme>
</file>

<file path=ppt/theme/theme3.xml><?xml version="1.0" encoding="utf-8"?>
<a:theme xmlns:a="http://schemas.openxmlformats.org/drawingml/2006/main" name="One Vertical Photo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E1592FFD-140C-4D45-9F08-D71DD562A44B}"/>
    </a:ext>
  </a:extLst>
</a:theme>
</file>

<file path=ppt/theme/theme4.xml><?xml version="1.0" encoding="utf-8"?>
<a:theme xmlns:a="http://schemas.openxmlformats.org/drawingml/2006/main" name="Three Horizontal Photos at Bottom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2F9FEF35-EBC1-46FB-9675-5432E965D6ED}"/>
    </a:ext>
  </a:extLst>
</a:theme>
</file>

<file path=ppt/theme/theme5.xml><?xml version="1.0" encoding="utf-8"?>
<a:theme xmlns:a="http://schemas.openxmlformats.org/drawingml/2006/main" name="Two Horizontal Photos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3880BA54-38A2-42C4-A186-C75473FA01D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GDOT PowerPoint Template - Widescreen_v2-GSLT5XPNFK3</Template>
  <TotalTime>79</TotalTime>
  <Words>2235</Words>
  <Application>Microsoft Office PowerPoint</Application>
  <PresentationFormat>Widescreen</PresentationFormat>
  <Paragraphs>247</Paragraphs>
  <Slides>29</Slides>
  <Notes>27</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29</vt:i4>
      </vt:variant>
    </vt:vector>
  </HeadingPairs>
  <TitlesOfParts>
    <vt:vector size="40" baseType="lpstr">
      <vt:lpstr>Aptos</vt:lpstr>
      <vt:lpstr>Arial</vt:lpstr>
      <vt:lpstr>Bernard MT Condensed</vt:lpstr>
      <vt:lpstr>Calibri</vt:lpstr>
      <vt:lpstr>HelveticaNeueLT Com 55 Roman</vt:lpstr>
      <vt:lpstr>ITC Avant Garde Std Md</vt:lpstr>
      <vt:lpstr>Title Slide Option #1</vt:lpstr>
      <vt:lpstr>Title Slide Option #2</vt:lpstr>
      <vt:lpstr>One Vertical Photo on Right Layout</vt:lpstr>
      <vt:lpstr>Three Horizontal Photos at Bottom Layout</vt:lpstr>
      <vt:lpstr>Two Horizontal Photos on Right  Layout</vt:lpstr>
      <vt:lpstr>Schedule Development Process &amp; Changes</vt:lpstr>
      <vt:lpstr>PowerPoint Presentation</vt:lpstr>
      <vt:lpstr>Schedule Responsibilities: Office of Program Control</vt:lpstr>
      <vt:lpstr>Schedule Responsibilities:  Project Manager</vt:lpstr>
      <vt:lpstr>PowerPoint Presentation</vt:lpstr>
      <vt:lpstr>PowerPoint Presentation</vt:lpstr>
      <vt:lpstr>New Schedule Process: Overview</vt:lpstr>
      <vt:lpstr>New Schedule Process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to Access OPC Documents</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Heidi Schneider</dc:creator>
  <cp:lastModifiedBy>Heidi Schneider</cp:lastModifiedBy>
  <cp:revision>2</cp:revision>
  <cp:lastPrinted>2018-07-03T12:41:58Z</cp:lastPrinted>
  <dcterms:created xsi:type="dcterms:W3CDTF">2025-09-25T14:10:45Z</dcterms:created>
  <dcterms:modified xsi:type="dcterms:W3CDTF">2025-10-31T02:28:08Z</dcterms:modified>
</cp:coreProperties>
</file>